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6" r:id="rId3"/>
    <p:sldId id="277" r:id="rId4"/>
    <p:sldId id="278" r:id="rId5"/>
    <p:sldId id="257" r:id="rId6"/>
    <p:sldId id="258" r:id="rId7"/>
    <p:sldId id="259" r:id="rId8"/>
    <p:sldId id="260" r:id="rId9"/>
    <p:sldId id="261" r:id="rId10"/>
    <p:sldId id="262" r:id="rId11"/>
    <p:sldId id="280" r:id="rId12"/>
    <p:sldId id="281" r:id="rId13"/>
    <p:sldId id="263" r:id="rId14"/>
    <p:sldId id="265" r:id="rId15"/>
    <p:sldId id="279" r:id="rId16"/>
    <p:sldId id="266" r:id="rId17"/>
    <p:sldId id="267" r:id="rId18"/>
    <p:sldId id="268" r:id="rId19"/>
    <p:sldId id="269" r:id="rId20"/>
    <p:sldId id="275" r:id="rId21"/>
    <p:sldId id="283" r:id="rId22"/>
    <p:sldId id="284" r:id="rId23"/>
    <p:sldId id="285" r:id="rId24"/>
    <p:sldId id="286" r:id="rId25"/>
    <p:sldId id="287" r:id="rId26"/>
    <p:sldId id="288" r:id="rId27"/>
    <p:sldId id="271" r:id="rId28"/>
    <p:sldId id="270" r:id="rId29"/>
    <p:sldId id="272" r:id="rId30"/>
    <p:sldId id="273" r:id="rId31"/>
    <p:sldId id="274" r:id="rId32"/>
    <p:sldId id="282" r:id="rId33"/>
    <p:sldId id="264" r:id="rId3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046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75141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246837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07897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47219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806804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440247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399879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18557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88380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736265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036281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03441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05458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411798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172551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107460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981793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428268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4288004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804130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267528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858206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009415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48997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dypsomca.com/" TargetMode="External"/><Relationship Id="rId3" Type="http://schemas.openxmlformats.org/officeDocument/2006/relationships/image" Target="../media/image1.png"/><Relationship Id="rId7" Type="http://schemas.openxmlformats.org/officeDocument/2006/relationships/hyperlink" Target="https://www.sachinlohar.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ww.datex.co.i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600"/>
          </a:xfrm>
          <a:prstGeom prst="rect">
            <a:avLst/>
          </a:prstGeom>
          <a:solidFill>
            <a:srgbClr val="0A0A0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567730" y="1583488"/>
            <a:ext cx="8016161" cy="3735985"/>
          </a:xfrm>
          <a:prstGeom prst="rect">
            <a:avLst/>
          </a:prstGeom>
          <a:noFill/>
          <a:ln/>
        </p:spPr>
        <p:txBody>
          <a:bodyPr wrap="square" rtlCol="0" anchor="t"/>
          <a:lstStyle/>
          <a:p>
            <a:pPr marL="0" indent="0" algn="ctr">
              <a:lnSpc>
                <a:spcPts val="7545"/>
              </a:lnSpc>
              <a:buNone/>
            </a:pPr>
            <a:r>
              <a:rPr lang="en-US" sz="4800" dirty="0">
                <a:solidFill>
                  <a:srgbClr val="FAEBEB"/>
                </a:solidFill>
                <a:latin typeface="Dela Gothic One" pitchFamily="34" charset="0"/>
                <a:ea typeface="Dela Gothic One" pitchFamily="34" charset="-122"/>
                <a:cs typeface="Dela Gothic One" pitchFamily="34" charset="-120"/>
              </a:rPr>
              <a:t>(Distributed Denial of Service)</a:t>
            </a:r>
            <a:r>
              <a:rPr lang="en-US" sz="6036" dirty="0">
                <a:solidFill>
                  <a:srgbClr val="FAEBEB"/>
                </a:solidFill>
                <a:latin typeface="Dela Gothic One" pitchFamily="34" charset="0"/>
                <a:ea typeface="Dela Gothic One" pitchFamily="34" charset="-122"/>
                <a:cs typeface="Dela Gothic One" pitchFamily="34" charset="-120"/>
              </a:rPr>
              <a:t> DDoS Attack Detection System</a:t>
            </a:r>
            <a:endParaRPr lang="en-US" sz="6036" dirty="0"/>
          </a:p>
        </p:txBody>
      </p:sp>
      <p:sp>
        <p:nvSpPr>
          <p:cNvPr id="6" name="Text 2"/>
          <p:cNvSpPr/>
          <p:nvPr/>
        </p:nvSpPr>
        <p:spPr>
          <a:xfrm>
            <a:off x="833199" y="6014720"/>
            <a:ext cx="7477601" cy="512842"/>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rPr>
              <a:t>Developed For : Datex Technologies Pvt. Ltd. </a:t>
            </a:r>
            <a:r>
              <a:rPr lang="en-US" sz="1750" i="1" dirty="0">
                <a:solidFill>
                  <a:srgbClr val="FFE5E5"/>
                </a:solidFill>
                <a:latin typeface="DM Sans" pitchFamily="34" charset="0"/>
                <a:hlinkClick r:id="rId5"/>
              </a:rPr>
              <a:t>www.datex.co.in</a:t>
            </a:r>
            <a:endParaRPr lang="en-US" sz="1750" i="1" dirty="0">
              <a:solidFill>
                <a:srgbClr val="FFE5E5"/>
              </a:solidFill>
              <a:latin typeface="DM Sans" pitchFamily="34" charset="0"/>
            </a:endParaRPr>
          </a:p>
          <a:p>
            <a:pPr marL="0" indent="0">
              <a:lnSpc>
                <a:spcPts val="2799"/>
              </a:lnSpc>
              <a:buNone/>
            </a:pPr>
            <a:endParaRPr lang="en-US" sz="1750" dirty="0"/>
          </a:p>
        </p:txBody>
      </p:sp>
      <p:sp>
        <p:nvSpPr>
          <p:cNvPr id="7" name="Shape 3"/>
          <p:cNvSpPr/>
          <p:nvPr/>
        </p:nvSpPr>
        <p:spPr>
          <a:xfrm>
            <a:off x="833199" y="6554391"/>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8" name="Image 2" descr="preencoded.png"/>
          <p:cNvPicPr>
            <a:picLocks noChangeAspect="1"/>
          </p:cNvPicPr>
          <p:nvPr/>
        </p:nvPicPr>
        <p:blipFill>
          <a:blip r:embed="rId6"/>
          <a:stretch>
            <a:fillRect/>
          </a:stretch>
        </p:blipFill>
        <p:spPr>
          <a:xfrm>
            <a:off x="840819" y="6562011"/>
            <a:ext cx="340162" cy="340162"/>
          </a:xfrm>
          <a:prstGeom prst="rect">
            <a:avLst/>
          </a:prstGeom>
        </p:spPr>
      </p:pic>
      <p:sp>
        <p:nvSpPr>
          <p:cNvPr id="9" name="Text 4"/>
          <p:cNvSpPr/>
          <p:nvPr/>
        </p:nvSpPr>
        <p:spPr>
          <a:xfrm>
            <a:off x="1299686" y="6537722"/>
            <a:ext cx="7143274" cy="899398"/>
          </a:xfrm>
          <a:prstGeom prst="rect">
            <a:avLst/>
          </a:prstGeom>
          <a:noFill/>
          <a:ln/>
        </p:spPr>
        <p:txBody>
          <a:bodyPr wrap="none" rtlCol="0" anchor="t"/>
          <a:lstStyle/>
          <a:p>
            <a:pPr marL="0" indent="0" algn="l">
              <a:lnSpc>
                <a:spcPts val="3062"/>
              </a:lnSpc>
              <a:buNone/>
            </a:pPr>
            <a:r>
              <a:rPr lang="en-US" sz="2187" b="1" dirty="0">
                <a:solidFill>
                  <a:srgbClr val="FFE5E5"/>
                </a:solidFill>
                <a:latin typeface="DM Sans" pitchFamily="34" charset="0"/>
                <a:ea typeface="DM Sans" pitchFamily="34" charset="-122"/>
                <a:cs typeface="DM Sans" pitchFamily="34" charset="-120"/>
              </a:rPr>
              <a:t>by Sachin Lohar </a:t>
            </a:r>
            <a:r>
              <a:rPr lang="en-US" sz="1200" i="1" dirty="0">
                <a:solidFill>
                  <a:srgbClr val="FFE5E5"/>
                </a:solidFill>
                <a:latin typeface="DM Sans" pitchFamily="34" charset="0"/>
                <a:ea typeface="DM Sans" pitchFamily="34" charset="-122"/>
                <a:cs typeface="DM Sans" pitchFamily="34" charset="-120"/>
                <a:hlinkClick r:id="rId7"/>
              </a:rPr>
              <a:t>www.sachinlohar.com</a:t>
            </a:r>
            <a:endParaRPr lang="en-US" sz="2187" i="1" dirty="0">
              <a:solidFill>
                <a:srgbClr val="FFE5E5"/>
              </a:solidFill>
              <a:latin typeface="DM Sans" pitchFamily="34" charset="0"/>
              <a:ea typeface="DM Sans" pitchFamily="34" charset="-122"/>
              <a:cs typeface="DM Sans" pitchFamily="34" charset="-120"/>
            </a:endParaRPr>
          </a:p>
          <a:p>
            <a:pPr marL="0" indent="0" algn="l">
              <a:lnSpc>
                <a:spcPts val="3062"/>
              </a:lnSpc>
              <a:buNone/>
            </a:pPr>
            <a:r>
              <a:rPr lang="en-US" sz="2187" b="1" dirty="0">
                <a:solidFill>
                  <a:srgbClr val="FFE5E5"/>
                </a:solidFill>
                <a:latin typeface="DM Sans" pitchFamily="34" charset="0"/>
              </a:rPr>
              <a:t>Dr. D.Y. Patil School of MCA, Lohegaon, Pune </a:t>
            </a:r>
            <a:r>
              <a:rPr lang="en-US" sz="1200" i="1" dirty="0">
                <a:solidFill>
                  <a:srgbClr val="FFE5E5"/>
                </a:solidFill>
                <a:latin typeface="DM Sans" pitchFamily="34" charset="0"/>
                <a:hlinkClick r:id="rId8"/>
              </a:rPr>
              <a:t>www.dypsomca.com</a:t>
            </a:r>
            <a:endParaRPr lang="en-US" sz="2187"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719"/>
          </a:xfrm>
          <a:prstGeom prst="rect">
            <a:avLst/>
          </a:prstGeom>
        </p:spPr>
      </p:pic>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r>
              <a:rPr lang="en-US" sz="4169" dirty="0">
                <a:solidFill>
                  <a:srgbClr val="FAEBEB"/>
                </a:solidFill>
                <a:latin typeface="Dela Gothic One" pitchFamily="34" charset="0"/>
                <a:ea typeface="Dela Gothic One" pitchFamily="34" charset="-122"/>
                <a:cs typeface="Dela Gothic One" pitchFamily="34" charset="-120"/>
              </a:rPr>
              <a:t>Random Forest Model Development and Optimization</a:t>
            </a:r>
            <a:endParaRPr lang="en-US" sz="4169" dirty="0"/>
          </a:p>
        </p:txBody>
      </p:sp>
      <p:sp>
        <p:nvSpPr>
          <p:cNvPr id="6" name="Shape 2"/>
          <p:cNvSpPr/>
          <p:nvPr/>
        </p:nvSpPr>
        <p:spPr>
          <a:xfrm>
            <a:off x="1090851" y="2885361"/>
            <a:ext cx="42267" cy="4761905"/>
          </a:xfrm>
          <a:prstGeom prst="roundRect">
            <a:avLst>
              <a:gd name="adj" fmla="val 225501"/>
            </a:avLst>
          </a:prstGeom>
          <a:solidFill>
            <a:srgbClr val="8D2424"/>
          </a:solidFill>
          <a:ln/>
        </p:spPr>
        <p:txBody>
          <a:bodyPr/>
          <a:lstStyle/>
          <a:p>
            <a:endParaRPr lang="en-IN"/>
          </a:p>
        </p:txBody>
      </p:sp>
      <p:sp>
        <p:nvSpPr>
          <p:cNvPr id="7" name="Shape 3"/>
          <p:cNvSpPr/>
          <p:nvPr/>
        </p:nvSpPr>
        <p:spPr>
          <a:xfrm>
            <a:off x="1350169" y="3267849"/>
            <a:ext cx="741283" cy="42267"/>
          </a:xfrm>
          <a:prstGeom prst="roundRect">
            <a:avLst>
              <a:gd name="adj" fmla="val 225501"/>
            </a:avLst>
          </a:prstGeom>
          <a:solidFill>
            <a:srgbClr val="8D2424"/>
          </a:solidFill>
          <a:ln/>
        </p:spPr>
        <p:txBody>
          <a:bodyPr/>
          <a:lstStyle/>
          <a:p>
            <a:endParaRPr lang="en-IN"/>
          </a:p>
        </p:txBody>
      </p:sp>
      <p:sp>
        <p:nvSpPr>
          <p:cNvPr id="8" name="Shape 4"/>
          <p:cNvSpPr/>
          <p:nvPr/>
        </p:nvSpPr>
        <p:spPr>
          <a:xfrm>
            <a:off x="873681" y="3050858"/>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1</a:t>
            </a: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Feature Importance</a:t>
            </a: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Analyzing the relative importance of different features in the Random Forest model.</a:t>
            </a:r>
            <a:endParaRPr lang="en-US" sz="1668" dirty="0"/>
          </a:p>
        </p:txBody>
      </p:sp>
      <p:sp>
        <p:nvSpPr>
          <p:cNvPr id="12" name="Shape 8"/>
          <p:cNvSpPr/>
          <p:nvPr/>
        </p:nvSpPr>
        <p:spPr>
          <a:xfrm>
            <a:off x="1350169" y="5038665"/>
            <a:ext cx="741283" cy="42267"/>
          </a:xfrm>
          <a:prstGeom prst="roundRect">
            <a:avLst>
              <a:gd name="adj" fmla="val 225501"/>
            </a:avLst>
          </a:prstGeom>
          <a:solidFill>
            <a:srgbClr val="8D2424"/>
          </a:solidFill>
          <a:ln/>
        </p:spPr>
        <p:txBody>
          <a:bodyPr/>
          <a:lstStyle/>
          <a:p>
            <a:endParaRPr lang="en-IN"/>
          </a:p>
        </p:txBody>
      </p:sp>
      <p:sp>
        <p:nvSpPr>
          <p:cNvPr id="13" name="Shape 9"/>
          <p:cNvSpPr/>
          <p:nvPr/>
        </p:nvSpPr>
        <p:spPr>
          <a:xfrm>
            <a:off x="873681" y="4821674"/>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2</a:t>
            </a: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Ensemble Optimization</a:t>
            </a: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Tuning the number of trees and other hyperparameters to enhance model performance.</a:t>
            </a:r>
            <a:endParaRPr lang="en-US" sz="1668" dirty="0"/>
          </a:p>
        </p:txBody>
      </p:sp>
      <p:sp>
        <p:nvSpPr>
          <p:cNvPr id="17" name="Shape 13"/>
          <p:cNvSpPr/>
          <p:nvPr/>
        </p:nvSpPr>
        <p:spPr>
          <a:xfrm>
            <a:off x="1350169" y="6809482"/>
            <a:ext cx="741283" cy="42267"/>
          </a:xfrm>
          <a:prstGeom prst="roundRect">
            <a:avLst>
              <a:gd name="adj" fmla="val 225501"/>
            </a:avLst>
          </a:prstGeom>
          <a:solidFill>
            <a:srgbClr val="8D2424"/>
          </a:solidFill>
          <a:ln/>
        </p:spPr>
        <p:txBody>
          <a:bodyPr/>
          <a:lstStyle/>
          <a:p>
            <a:endParaRPr lang="en-IN"/>
          </a:p>
        </p:txBody>
      </p:sp>
      <p:sp>
        <p:nvSpPr>
          <p:cNvPr id="18" name="Shape 14"/>
          <p:cNvSpPr/>
          <p:nvPr/>
        </p:nvSpPr>
        <p:spPr>
          <a:xfrm>
            <a:off x="873681" y="6592491"/>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3</a:t>
            </a: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Scalability Testing</a:t>
            </a: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Evaluating the model's ability to handle large-scale DDOS attack data.</a:t>
            </a:r>
            <a:endParaRPr lang="en-US" sz="166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24" name="TextBox 23">
            <a:extLst>
              <a:ext uri="{FF2B5EF4-FFF2-40B4-BE49-F238E27FC236}">
                <a16:creationId xmlns:a16="http://schemas.microsoft.com/office/drawing/2014/main" id="{BF4A1C76-59BA-801D-5AE9-2CC3CD1E81AA}"/>
              </a:ext>
            </a:extLst>
          </p:cNvPr>
          <p:cNvSpPr txBox="1"/>
          <p:nvPr/>
        </p:nvSpPr>
        <p:spPr>
          <a:xfrm>
            <a:off x="3251200" y="582454"/>
            <a:ext cx="4206240" cy="400110"/>
          </a:xfrm>
          <a:prstGeom prst="rect">
            <a:avLst/>
          </a:prstGeom>
          <a:noFill/>
        </p:spPr>
        <p:txBody>
          <a:bodyPr wrap="square" rtlCol="0">
            <a:spAutoFit/>
          </a:bodyPr>
          <a:lstStyle/>
          <a:p>
            <a:r>
              <a:rPr lang="en-US" sz="2000" b="1" dirty="0" err="1">
                <a:solidFill>
                  <a:schemeClr val="bg1"/>
                </a:solidFill>
              </a:rPr>
              <a:t>DataSet</a:t>
            </a:r>
            <a:endParaRPr lang="en-IN" sz="2000" b="1" dirty="0">
              <a:solidFill>
                <a:schemeClr val="bg1"/>
              </a:solidFill>
            </a:endParaRPr>
          </a:p>
        </p:txBody>
      </p:sp>
      <p:pic>
        <p:nvPicPr>
          <p:cNvPr id="4" name="Picture 3">
            <a:extLst>
              <a:ext uri="{FF2B5EF4-FFF2-40B4-BE49-F238E27FC236}">
                <a16:creationId xmlns:a16="http://schemas.microsoft.com/office/drawing/2014/main" id="{7B4A6C0A-B137-FAC0-905F-FE0213E5294C}"/>
              </a:ext>
            </a:extLst>
          </p:cNvPr>
          <p:cNvPicPr>
            <a:picLocks noChangeAspect="1"/>
          </p:cNvPicPr>
          <p:nvPr/>
        </p:nvPicPr>
        <p:blipFill>
          <a:blip r:embed="rId4"/>
          <a:stretch>
            <a:fillRect/>
          </a:stretch>
        </p:blipFill>
        <p:spPr>
          <a:xfrm>
            <a:off x="1480221" y="1230413"/>
            <a:ext cx="10998798" cy="4834036"/>
          </a:xfrm>
          <a:prstGeom prst="rect">
            <a:avLst/>
          </a:prstGeom>
        </p:spPr>
      </p:pic>
      <p:sp>
        <p:nvSpPr>
          <p:cNvPr id="8" name="TextBox 7">
            <a:extLst>
              <a:ext uri="{FF2B5EF4-FFF2-40B4-BE49-F238E27FC236}">
                <a16:creationId xmlns:a16="http://schemas.microsoft.com/office/drawing/2014/main" id="{A9E9F1B2-D54E-EC20-7023-07CDE050C0BF}"/>
              </a:ext>
            </a:extLst>
          </p:cNvPr>
          <p:cNvSpPr txBox="1"/>
          <p:nvPr/>
        </p:nvSpPr>
        <p:spPr>
          <a:xfrm>
            <a:off x="1584960" y="6481018"/>
            <a:ext cx="6593840" cy="646331"/>
          </a:xfrm>
          <a:prstGeom prst="rect">
            <a:avLst/>
          </a:prstGeom>
          <a:noFill/>
        </p:spPr>
        <p:txBody>
          <a:bodyPr wrap="square" rtlCol="0">
            <a:spAutoFit/>
          </a:bodyPr>
          <a:lstStyle/>
          <a:p>
            <a:r>
              <a:rPr lang="en-IN" sz="1800" b="1" kern="100" dirty="0">
                <a:solidFill>
                  <a:schemeClr val="bg1"/>
                </a:solidFill>
                <a:effectLst/>
                <a:latin typeface="Times New Roman" panose="02020603050405020304" pitchFamily="18" charset="0"/>
                <a:ea typeface="Calibri" panose="020F0502020204030204" pitchFamily="34" charset="0"/>
              </a:rPr>
              <a:t>Dataset Size = 494020 rows × 42 columns</a:t>
            </a:r>
            <a:endParaRPr lang="en-IN" sz="1800" kern="100" dirty="0">
              <a:solidFill>
                <a:schemeClr val="bg1"/>
              </a:solidFill>
              <a:effectLst/>
              <a:latin typeface="Calibri" panose="020F0502020204030204" pitchFamily="34" charset="0"/>
              <a:ea typeface="Calibri" panose="020F0502020204030204" pitchFamily="34" charset="0"/>
            </a:endParaRPr>
          </a:p>
          <a:p>
            <a:endParaRPr lang="en-IN" dirty="0">
              <a:solidFill>
                <a:schemeClr val="bg1"/>
              </a:solidFill>
            </a:endParaRPr>
          </a:p>
        </p:txBody>
      </p:sp>
    </p:spTree>
    <p:extLst>
      <p:ext uri="{BB962C8B-B14F-4D97-AF65-F5344CB8AC3E}">
        <p14:creationId xmlns:p14="http://schemas.microsoft.com/office/powerpoint/2010/main" val="35790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24" name="TextBox 23">
            <a:extLst>
              <a:ext uri="{FF2B5EF4-FFF2-40B4-BE49-F238E27FC236}">
                <a16:creationId xmlns:a16="http://schemas.microsoft.com/office/drawing/2014/main" id="{BF4A1C76-59BA-801D-5AE9-2CC3CD1E81AA}"/>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DataSet Analysis</a:t>
            </a:r>
            <a:endParaRPr lang="en-IN" sz="2000" b="1" dirty="0">
              <a:solidFill>
                <a:schemeClr val="bg1"/>
              </a:solidFill>
            </a:endParaRPr>
          </a:p>
        </p:txBody>
      </p:sp>
      <p:pic>
        <p:nvPicPr>
          <p:cNvPr id="6" name="Picture 5">
            <a:extLst>
              <a:ext uri="{FF2B5EF4-FFF2-40B4-BE49-F238E27FC236}">
                <a16:creationId xmlns:a16="http://schemas.microsoft.com/office/drawing/2014/main" id="{32D3E7DD-4CBC-AB8E-EB38-4982072C2776}"/>
              </a:ext>
            </a:extLst>
          </p:cNvPr>
          <p:cNvPicPr>
            <a:picLocks noChangeAspect="1"/>
          </p:cNvPicPr>
          <p:nvPr/>
        </p:nvPicPr>
        <p:blipFill>
          <a:blip r:embed="rId4"/>
          <a:stretch>
            <a:fillRect/>
          </a:stretch>
        </p:blipFill>
        <p:spPr>
          <a:xfrm>
            <a:off x="2357046" y="1099221"/>
            <a:ext cx="10268731" cy="6444306"/>
          </a:xfrm>
          <a:prstGeom prst="rect">
            <a:avLst/>
          </a:prstGeom>
        </p:spPr>
      </p:pic>
    </p:spTree>
    <p:extLst>
      <p:ext uri="{BB962C8B-B14F-4D97-AF65-F5344CB8AC3E}">
        <p14:creationId xmlns:p14="http://schemas.microsoft.com/office/powerpoint/2010/main" val="381449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597819"/>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Comparative Analysis of SVM and Random Forest</a:t>
            </a:r>
            <a:endParaRPr lang="en-US" sz="4374" dirty="0"/>
          </a:p>
        </p:txBody>
      </p:sp>
      <p:sp>
        <p:nvSpPr>
          <p:cNvPr id="5" name="Shape 2"/>
          <p:cNvSpPr/>
          <p:nvPr/>
        </p:nvSpPr>
        <p:spPr>
          <a:xfrm>
            <a:off x="1760220" y="3430905"/>
            <a:ext cx="11109960" cy="3200757"/>
          </a:xfrm>
          <a:prstGeom prst="roundRect">
            <a:avLst>
              <a:gd name="adj" fmla="val 3124"/>
            </a:avLst>
          </a:prstGeom>
          <a:noFill/>
          <a:ln w="7620">
            <a:solidFill>
              <a:srgbClr val="FFFFFF">
                <a:alpha val="24000"/>
              </a:srgbClr>
            </a:solidFill>
            <a:prstDash val="solid"/>
          </a:ln>
        </p:spPr>
        <p:txBody>
          <a:bodyPr/>
          <a:lstStyle/>
          <a:p>
            <a:endParaRPr lang="en-IN"/>
          </a:p>
        </p:txBody>
      </p:sp>
      <p:sp>
        <p:nvSpPr>
          <p:cNvPr id="6" name="Shape 3"/>
          <p:cNvSpPr/>
          <p:nvPr/>
        </p:nvSpPr>
        <p:spPr>
          <a:xfrm>
            <a:off x="1767840" y="3438525"/>
            <a:ext cx="11093529" cy="637103"/>
          </a:xfrm>
          <a:prstGeom prst="rect">
            <a:avLst/>
          </a:prstGeom>
          <a:solidFill>
            <a:srgbClr val="FFFFFF">
              <a:alpha val="4000"/>
            </a:srgbClr>
          </a:solidFill>
          <a:ln/>
        </p:spPr>
        <p:txBody>
          <a:bodyPr/>
          <a:lstStyle/>
          <a:p>
            <a:endParaRPr lang="en-IN"/>
          </a:p>
        </p:txBody>
      </p:sp>
      <p:sp>
        <p:nvSpPr>
          <p:cNvPr id="7" name="Text 4"/>
          <p:cNvSpPr/>
          <p:nvPr/>
        </p:nvSpPr>
        <p:spPr>
          <a:xfrm>
            <a:off x="1991439" y="357937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Metric</a:t>
            </a:r>
            <a:endParaRPr lang="en-US" sz="1750" dirty="0"/>
          </a:p>
        </p:txBody>
      </p:sp>
      <p:sp>
        <p:nvSpPr>
          <p:cNvPr id="8" name="Text 5"/>
          <p:cNvSpPr/>
          <p:nvPr/>
        </p:nvSpPr>
        <p:spPr>
          <a:xfrm>
            <a:off x="5692616" y="3579376"/>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SVM</a:t>
            </a:r>
            <a:endParaRPr lang="en-US" sz="1750" dirty="0"/>
          </a:p>
        </p:txBody>
      </p:sp>
      <p:sp>
        <p:nvSpPr>
          <p:cNvPr id="9" name="Text 6"/>
          <p:cNvSpPr/>
          <p:nvPr/>
        </p:nvSpPr>
        <p:spPr>
          <a:xfrm>
            <a:off x="9389983" y="357937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Random Forest</a:t>
            </a:r>
            <a:endParaRPr lang="en-US" sz="1750" dirty="0"/>
          </a:p>
        </p:txBody>
      </p:sp>
      <p:sp>
        <p:nvSpPr>
          <p:cNvPr id="10" name="Shape 7"/>
          <p:cNvSpPr/>
          <p:nvPr/>
        </p:nvSpPr>
        <p:spPr>
          <a:xfrm>
            <a:off x="1767840" y="4075628"/>
            <a:ext cx="11093529" cy="637103"/>
          </a:xfrm>
          <a:prstGeom prst="rect">
            <a:avLst/>
          </a:prstGeom>
          <a:solidFill>
            <a:srgbClr val="000000">
              <a:alpha val="4000"/>
            </a:srgbClr>
          </a:solidFill>
          <a:ln/>
        </p:spPr>
        <p:txBody>
          <a:bodyPr/>
          <a:lstStyle/>
          <a:p>
            <a:endParaRPr lang="en-IN"/>
          </a:p>
        </p:txBody>
      </p:sp>
      <p:sp>
        <p:nvSpPr>
          <p:cNvPr id="11" name="Text 8"/>
          <p:cNvSpPr/>
          <p:nvPr/>
        </p:nvSpPr>
        <p:spPr>
          <a:xfrm>
            <a:off x="1991439" y="4216479"/>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Accuracy</a:t>
            </a:r>
            <a:endParaRPr lang="en-US" sz="1750" dirty="0"/>
          </a:p>
        </p:txBody>
      </p:sp>
      <p:sp>
        <p:nvSpPr>
          <p:cNvPr id="12" name="Text 9"/>
          <p:cNvSpPr/>
          <p:nvPr/>
        </p:nvSpPr>
        <p:spPr>
          <a:xfrm>
            <a:off x="5692616" y="4216479"/>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99%</a:t>
            </a:r>
            <a:endParaRPr lang="en-US" sz="1750" dirty="0"/>
          </a:p>
        </p:txBody>
      </p:sp>
      <p:sp>
        <p:nvSpPr>
          <p:cNvPr id="13" name="Text 10"/>
          <p:cNvSpPr/>
          <p:nvPr/>
        </p:nvSpPr>
        <p:spPr>
          <a:xfrm>
            <a:off x="9389983" y="4216479"/>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99%</a:t>
            </a:r>
            <a:endParaRPr lang="en-US" sz="1750" dirty="0"/>
          </a:p>
        </p:txBody>
      </p:sp>
      <p:sp>
        <p:nvSpPr>
          <p:cNvPr id="14" name="Shape 11"/>
          <p:cNvSpPr/>
          <p:nvPr/>
        </p:nvSpPr>
        <p:spPr>
          <a:xfrm>
            <a:off x="1767840" y="4712732"/>
            <a:ext cx="11093529" cy="637103"/>
          </a:xfrm>
          <a:prstGeom prst="rect">
            <a:avLst/>
          </a:prstGeom>
          <a:solidFill>
            <a:srgbClr val="FFFFFF">
              <a:alpha val="4000"/>
            </a:srgbClr>
          </a:solidFill>
          <a:ln/>
        </p:spPr>
        <p:txBody>
          <a:bodyPr/>
          <a:lstStyle/>
          <a:p>
            <a:endParaRPr lang="en-IN"/>
          </a:p>
        </p:txBody>
      </p:sp>
      <p:sp>
        <p:nvSpPr>
          <p:cNvPr id="15" name="Text 12"/>
          <p:cNvSpPr/>
          <p:nvPr/>
        </p:nvSpPr>
        <p:spPr>
          <a:xfrm>
            <a:off x="1991439" y="4853583"/>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Training Time</a:t>
            </a:r>
            <a:endParaRPr lang="en-US" sz="1750" dirty="0"/>
          </a:p>
        </p:txBody>
      </p:sp>
      <p:sp>
        <p:nvSpPr>
          <p:cNvPr id="16" name="Text 13"/>
          <p:cNvSpPr/>
          <p:nvPr/>
        </p:nvSpPr>
        <p:spPr>
          <a:xfrm>
            <a:off x="5692616" y="4853583"/>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Moderate</a:t>
            </a:r>
            <a:endParaRPr lang="en-US" sz="1750" dirty="0"/>
          </a:p>
        </p:txBody>
      </p:sp>
      <p:sp>
        <p:nvSpPr>
          <p:cNvPr id="17" name="Text 14"/>
          <p:cNvSpPr/>
          <p:nvPr/>
        </p:nvSpPr>
        <p:spPr>
          <a:xfrm>
            <a:off x="9389983" y="4853583"/>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Fast</a:t>
            </a:r>
            <a:endParaRPr lang="en-US" sz="1750" dirty="0"/>
          </a:p>
        </p:txBody>
      </p:sp>
      <p:sp>
        <p:nvSpPr>
          <p:cNvPr id="18" name="Shape 15"/>
          <p:cNvSpPr/>
          <p:nvPr/>
        </p:nvSpPr>
        <p:spPr>
          <a:xfrm>
            <a:off x="1767840" y="5349835"/>
            <a:ext cx="11093529" cy="637103"/>
          </a:xfrm>
          <a:prstGeom prst="rect">
            <a:avLst/>
          </a:prstGeom>
          <a:solidFill>
            <a:srgbClr val="000000">
              <a:alpha val="4000"/>
            </a:srgbClr>
          </a:solidFill>
          <a:ln/>
        </p:spPr>
        <p:txBody>
          <a:bodyPr/>
          <a:lstStyle/>
          <a:p>
            <a:endParaRPr lang="en-IN"/>
          </a:p>
        </p:txBody>
      </p:sp>
      <p:sp>
        <p:nvSpPr>
          <p:cNvPr id="19" name="Text 16"/>
          <p:cNvSpPr/>
          <p:nvPr/>
        </p:nvSpPr>
        <p:spPr>
          <a:xfrm>
            <a:off x="1991439" y="549068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Interpretability</a:t>
            </a:r>
            <a:endParaRPr lang="en-US" sz="1750" dirty="0"/>
          </a:p>
        </p:txBody>
      </p:sp>
      <p:sp>
        <p:nvSpPr>
          <p:cNvPr id="20" name="Text 17"/>
          <p:cNvSpPr/>
          <p:nvPr/>
        </p:nvSpPr>
        <p:spPr>
          <a:xfrm>
            <a:off x="5692616" y="5490686"/>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High</a:t>
            </a:r>
            <a:endParaRPr lang="en-US" sz="1750" dirty="0"/>
          </a:p>
        </p:txBody>
      </p:sp>
      <p:sp>
        <p:nvSpPr>
          <p:cNvPr id="21" name="Text 18"/>
          <p:cNvSpPr/>
          <p:nvPr/>
        </p:nvSpPr>
        <p:spPr>
          <a:xfrm>
            <a:off x="9389983" y="549068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Medium</a:t>
            </a:r>
            <a:endParaRPr lang="en-US" sz="1750" dirty="0"/>
          </a:p>
        </p:txBody>
      </p:sp>
      <p:sp>
        <p:nvSpPr>
          <p:cNvPr id="22" name="Shape 19"/>
          <p:cNvSpPr/>
          <p:nvPr/>
        </p:nvSpPr>
        <p:spPr>
          <a:xfrm>
            <a:off x="1767840" y="5986939"/>
            <a:ext cx="11093529" cy="637103"/>
          </a:xfrm>
          <a:prstGeom prst="rect">
            <a:avLst/>
          </a:prstGeom>
          <a:solidFill>
            <a:srgbClr val="FFFFFF">
              <a:alpha val="4000"/>
            </a:srgbClr>
          </a:solidFill>
          <a:ln/>
        </p:spPr>
        <p:txBody>
          <a:bodyPr/>
          <a:lstStyle/>
          <a:p>
            <a:endParaRPr lang="en-IN"/>
          </a:p>
        </p:txBody>
      </p:sp>
      <p:sp>
        <p:nvSpPr>
          <p:cNvPr id="23" name="Text 20"/>
          <p:cNvSpPr/>
          <p:nvPr/>
        </p:nvSpPr>
        <p:spPr>
          <a:xfrm>
            <a:off x="1991439" y="6127790"/>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Scalability</a:t>
            </a:r>
            <a:endParaRPr lang="en-US" sz="1750" dirty="0"/>
          </a:p>
        </p:txBody>
      </p:sp>
      <p:sp>
        <p:nvSpPr>
          <p:cNvPr id="24" name="Text 21"/>
          <p:cNvSpPr/>
          <p:nvPr/>
        </p:nvSpPr>
        <p:spPr>
          <a:xfrm>
            <a:off x="5692616" y="6127790"/>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Good</a:t>
            </a:r>
            <a:endParaRPr lang="en-US" sz="1750" dirty="0"/>
          </a:p>
        </p:txBody>
      </p:sp>
      <p:sp>
        <p:nvSpPr>
          <p:cNvPr id="25" name="Text 22"/>
          <p:cNvSpPr/>
          <p:nvPr/>
        </p:nvSpPr>
        <p:spPr>
          <a:xfrm>
            <a:off x="9389983" y="6127790"/>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Excellent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24" name="TextBox 23">
            <a:extLst>
              <a:ext uri="{FF2B5EF4-FFF2-40B4-BE49-F238E27FC236}">
                <a16:creationId xmlns:a16="http://schemas.microsoft.com/office/drawing/2014/main" id="{BF4A1C76-59BA-801D-5AE9-2CC3CD1E81AA}"/>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Model Evaluation</a:t>
            </a:r>
            <a:endParaRPr lang="en-IN" sz="2000" b="1" dirty="0">
              <a:solidFill>
                <a:schemeClr val="bg1"/>
              </a:solidFill>
            </a:endParaRPr>
          </a:p>
        </p:txBody>
      </p:sp>
      <p:pic>
        <p:nvPicPr>
          <p:cNvPr id="26" name="Picture 25">
            <a:extLst>
              <a:ext uri="{FF2B5EF4-FFF2-40B4-BE49-F238E27FC236}">
                <a16:creationId xmlns:a16="http://schemas.microsoft.com/office/drawing/2014/main" id="{2855B577-21D9-3B36-5814-83F07DCEDA54}"/>
              </a:ext>
            </a:extLst>
          </p:cNvPr>
          <p:cNvPicPr>
            <a:picLocks noChangeAspect="1"/>
          </p:cNvPicPr>
          <p:nvPr/>
        </p:nvPicPr>
        <p:blipFill>
          <a:blip r:embed="rId4"/>
          <a:stretch>
            <a:fillRect/>
          </a:stretch>
        </p:blipFill>
        <p:spPr>
          <a:xfrm>
            <a:off x="794266" y="2075676"/>
            <a:ext cx="6470683" cy="4647127"/>
          </a:xfrm>
          <a:prstGeom prst="rect">
            <a:avLst/>
          </a:prstGeom>
        </p:spPr>
      </p:pic>
      <p:pic>
        <p:nvPicPr>
          <p:cNvPr id="28" name="Picture 27">
            <a:extLst>
              <a:ext uri="{FF2B5EF4-FFF2-40B4-BE49-F238E27FC236}">
                <a16:creationId xmlns:a16="http://schemas.microsoft.com/office/drawing/2014/main" id="{C5EBB99F-56F2-F35D-C8A3-A21B69897E6F}"/>
              </a:ext>
            </a:extLst>
          </p:cNvPr>
          <p:cNvPicPr>
            <a:picLocks noChangeAspect="1"/>
          </p:cNvPicPr>
          <p:nvPr/>
        </p:nvPicPr>
        <p:blipFill>
          <a:blip r:embed="rId5"/>
          <a:stretch>
            <a:fillRect/>
          </a:stretch>
        </p:blipFill>
        <p:spPr>
          <a:xfrm>
            <a:off x="7551894" y="2075675"/>
            <a:ext cx="6324843" cy="4647127"/>
          </a:xfrm>
          <a:prstGeom prst="rect">
            <a:avLst/>
          </a:prstGeom>
        </p:spPr>
      </p:pic>
    </p:spTree>
    <p:extLst>
      <p:ext uri="{BB962C8B-B14F-4D97-AF65-F5344CB8AC3E}">
        <p14:creationId xmlns:p14="http://schemas.microsoft.com/office/powerpoint/2010/main" val="3919590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23" name="Picture 22">
            <a:extLst>
              <a:ext uri="{FF2B5EF4-FFF2-40B4-BE49-F238E27FC236}">
                <a16:creationId xmlns:a16="http://schemas.microsoft.com/office/drawing/2014/main" id="{DBFF0343-071D-B726-8C19-0A1EF396675C}"/>
              </a:ext>
            </a:extLst>
          </p:cNvPr>
          <p:cNvPicPr>
            <a:picLocks noChangeAspect="1"/>
          </p:cNvPicPr>
          <p:nvPr/>
        </p:nvPicPr>
        <p:blipFill>
          <a:blip r:embed="rId4"/>
          <a:stretch>
            <a:fillRect/>
          </a:stretch>
        </p:blipFill>
        <p:spPr>
          <a:xfrm>
            <a:off x="5090160" y="1029965"/>
            <a:ext cx="4112993" cy="66941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4" name="TextBox 23">
            <a:extLst>
              <a:ext uri="{FF2B5EF4-FFF2-40B4-BE49-F238E27FC236}">
                <a16:creationId xmlns:a16="http://schemas.microsoft.com/office/drawing/2014/main" id="{BF4A1C76-59BA-801D-5AE9-2CC3CD1E81AA}"/>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Use Case Diagram</a:t>
            </a:r>
            <a:endParaRPr lang="en-IN" sz="2000" b="1" dirty="0">
              <a:solidFill>
                <a:schemeClr val="bg1"/>
              </a:solidFill>
            </a:endParaRPr>
          </a:p>
        </p:txBody>
      </p:sp>
    </p:spTree>
    <p:extLst>
      <p:ext uri="{BB962C8B-B14F-4D97-AF65-F5344CB8AC3E}">
        <p14:creationId xmlns:p14="http://schemas.microsoft.com/office/powerpoint/2010/main" val="64035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4" name="Picture 3">
            <a:extLst>
              <a:ext uri="{FF2B5EF4-FFF2-40B4-BE49-F238E27FC236}">
                <a16:creationId xmlns:a16="http://schemas.microsoft.com/office/drawing/2014/main" id="{2D5899EF-D144-9707-A436-F355FDA555D8}"/>
              </a:ext>
            </a:extLst>
          </p:cNvPr>
          <p:cNvPicPr>
            <a:picLocks noChangeAspect="1"/>
          </p:cNvPicPr>
          <p:nvPr/>
        </p:nvPicPr>
        <p:blipFill>
          <a:blip r:embed="rId4"/>
          <a:stretch>
            <a:fillRect/>
          </a:stretch>
        </p:blipFill>
        <p:spPr>
          <a:xfrm>
            <a:off x="4653280" y="1042188"/>
            <a:ext cx="4998719" cy="676954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55F0C6DC-2770-0EE1-822E-0A5C5F2B89B8}"/>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Sequence Diagram</a:t>
            </a:r>
            <a:endParaRPr lang="en-IN" sz="2000" b="1" dirty="0">
              <a:solidFill>
                <a:schemeClr val="bg1"/>
              </a:solidFill>
            </a:endParaRPr>
          </a:p>
        </p:txBody>
      </p:sp>
    </p:spTree>
    <p:extLst>
      <p:ext uri="{BB962C8B-B14F-4D97-AF65-F5344CB8AC3E}">
        <p14:creationId xmlns:p14="http://schemas.microsoft.com/office/powerpoint/2010/main" val="805657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7" name="Picture 6">
            <a:extLst>
              <a:ext uri="{FF2B5EF4-FFF2-40B4-BE49-F238E27FC236}">
                <a16:creationId xmlns:a16="http://schemas.microsoft.com/office/drawing/2014/main" id="{34ED0B07-0E57-AA6F-3C55-BD4C55A3284B}"/>
              </a:ext>
            </a:extLst>
          </p:cNvPr>
          <p:cNvPicPr>
            <a:picLocks noChangeAspect="1"/>
          </p:cNvPicPr>
          <p:nvPr/>
        </p:nvPicPr>
        <p:blipFill>
          <a:blip r:embed="rId4"/>
          <a:stretch>
            <a:fillRect/>
          </a:stretch>
        </p:blipFill>
        <p:spPr>
          <a:xfrm>
            <a:off x="4777143" y="1097280"/>
            <a:ext cx="4736198" cy="66573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57E389F2-4E54-F614-7CF8-885F48168469}"/>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Activity Diagram</a:t>
            </a:r>
            <a:endParaRPr lang="en-IN" sz="2000" b="1" dirty="0">
              <a:solidFill>
                <a:schemeClr val="bg1"/>
              </a:solidFill>
            </a:endParaRPr>
          </a:p>
        </p:txBody>
      </p:sp>
    </p:spTree>
    <p:extLst>
      <p:ext uri="{BB962C8B-B14F-4D97-AF65-F5344CB8AC3E}">
        <p14:creationId xmlns:p14="http://schemas.microsoft.com/office/powerpoint/2010/main" val="581129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7" name="Picture 6">
            <a:extLst>
              <a:ext uri="{FF2B5EF4-FFF2-40B4-BE49-F238E27FC236}">
                <a16:creationId xmlns:a16="http://schemas.microsoft.com/office/drawing/2014/main" id="{A8CE441E-88E0-C8E2-F23C-2FF03742F545}"/>
              </a:ext>
            </a:extLst>
          </p:cNvPr>
          <p:cNvPicPr>
            <a:picLocks noChangeAspect="1"/>
          </p:cNvPicPr>
          <p:nvPr/>
        </p:nvPicPr>
        <p:blipFill>
          <a:blip r:embed="rId4"/>
          <a:stretch>
            <a:fillRect/>
          </a:stretch>
        </p:blipFill>
        <p:spPr>
          <a:xfrm rot="16200000">
            <a:off x="4638824" y="142912"/>
            <a:ext cx="5352752" cy="7943776"/>
          </a:xfrm>
          <a:prstGeom prst="rect">
            <a:avLst/>
          </a:prstGeom>
        </p:spPr>
      </p:pic>
      <p:sp>
        <p:nvSpPr>
          <p:cNvPr id="12" name="TextBox 11">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Deployment Diagram</a:t>
            </a:r>
            <a:endParaRPr lang="en-IN" sz="2000" b="1" dirty="0">
              <a:solidFill>
                <a:schemeClr val="bg1"/>
              </a:solidFill>
            </a:endParaRPr>
          </a:p>
        </p:txBody>
      </p:sp>
    </p:spTree>
    <p:extLst>
      <p:ext uri="{BB962C8B-B14F-4D97-AF65-F5344CB8AC3E}">
        <p14:creationId xmlns:p14="http://schemas.microsoft.com/office/powerpoint/2010/main" val="213928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a:solidFill>
                  <a:schemeClr val="bg1"/>
                </a:solidFill>
              </a:rPr>
              <a:t>Module Hierarchy Diagram</a:t>
            </a:r>
            <a:endParaRPr lang="en-IN" sz="2000" b="1" dirty="0">
              <a:solidFill>
                <a:schemeClr val="bg1"/>
              </a:solidFill>
            </a:endParaRPr>
          </a:p>
        </p:txBody>
      </p:sp>
      <p:pic>
        <p:nvPicPr>
          <p:cNvPr id="4" name="Picture 3">
            <a:extLst>
              <a:ext uri="{FF2B5EF4-FFF2-40B4-BE49-F238E27FC236}">
                <a16:creationId xmlns:a16="http://schemas.microsoft.com/office/drawing/2014/main" id="{B2DBD23B-CD30-EF51-B4EE-E62D1B058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3717" y="1236980"/>
            <a:ext cx="8482965" cy="57556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85887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Letter of Appointment</a:t>
            </a:r>
            <a:endParaRPr lang="en-IN" sz="2000" b="1" dirty="0">
              <a:solidFill>
                <a:schemeClr val="bg1"/>
              </a:solidFill>
            </a:endParaRPr>
          </a:p>
        </p:txBody>
      </p:sp>
      <p:pic>
        <p:nvPicPr>
          <p:cNvPr id="4" name="Picture 3">
            <a:extLst>
              <a:ext uri="{FF2B5EF4-FFF2-40B4-BE49-F238E27FC236}">
                <a16:creationId xmlns:a16="http://schemas.microsoft.com/office/drawing/2014/main" id="{D8E18E3B-F4F7-4925-04C1-F9714C359FBC}"/>
              </a:ext>
            </a:extLst>
          </p:cNvPr>
          <p:cNvPicPr>
            <a:picLocks noChangeAspect="1"/>
          </p:cNvPicPr>
          <p:nvPr/>
        </p:nvPicPr>
        <p:blipFill>
          <a:blip r:embed="rId4"/>
          <a:stretch>
            <a:fillRect/>
          </a:stretch>
        </p:blipFill>
        <p:spPr>
          <a:xfrm>
            <a:off x="4805602" y="982564"/>
            <a:ext cx="4877771" cy="6969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75684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Login</a:t>
            </a:r>
            <a:endParaRPr lang="en-IN" sz="2000" b="1" dirty="0">
              <a:solidFill>
                <a:schemeClr val="bg1"/>
              </a:solidFill>
            </a:endParaRPr>
          </a:p>
        </p:txBody>
      </p:sp>
      <p:pic>
        <p:nvPicPr>
          <p:cNvPr id="12" name="Picture 11">
            <a:extLst>
              <a:ext uri="{FF2B5EF4-FFF2-40B4-BE49-F238E27FC236}">
                <a16:creationId xmlns:a16="http://schemas.microsoft.com/office/drawing/2014/main" id="{58F69972-3136-59F4-CDC6-CEFC37299065}"/>
              </a:ext>
            </a:extLst>
          </p:cNvPr>
          <p:cNvPicPr>
            <a:picLocks noChangeAspect="1"/>
          </p:cNvPicPr>
          <p:nvPr/>
        </p:nvPicPr>
        <p:blipFill>
          <a:blip r:embed="rId4"/>
          <a:stretch>
            <a:fillRect/>
          </a:stretch>
        </p:blipFill>
        <p:spPr>
          <a:xfrm>
            <a:off x="794266" y="1004526"/>
            <a:ext cx="13025120" cy="6220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6102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Dashboard</a:t>
            </a:r>
            <a:endParaRPr lang="en-IN" sz="2000" b="1" dirty="0">
              <a:solidFill>
                <a:schemeClr val="bg1"/>
              </a:solidFill>
            </a:endParaRPr>
          </a:p>
        </p:txBody>
      </p:sp>
      <p:pic>
        <p:nvPicPr>
          <p:cNvPr id="12" name="Picture 11">
            <a:extLst>
              <a:ext uri="{FF2B5EF4-FFF2-40B4-BE49-F238E27FC236}">
                <a16:creationId xmlns:a16="http://schemas.microsoft.com/office/drawing/2014/main" id="{6A7024A5-0BAD-045D-54A2-C3FA0C1DD5A7}"/>
              </a:ext>
            </a:extLst>
          </p:cNvPr>
          <p:cNvPicPr>
            <a:picLocks noChangeAspect="1"/>
          </p:cNvPicPr>
          <p:nvPr/>
        </p:nvPicPr>
        <p:blipFill>
          <a:blip r:embed="rId4"/>
          <a:stretch>
            <a:fillRect/>
          </a:stretch>
        </p:blipFill>
        <p:spPr>
          <a:xfrm>
            <a:off x="1137920" y="1358542"/>
            <a:ext cx="12639040" cy="60396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6229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Intrusion Detection App </a:t>
            </a:r>
            <a:endParaRPr lang="en-IN" sz="2000" b="1" dirty="0">
              <a:solidFill>
                <a:schemeClr val="bg1"/>
              </a:solidFill>
            </a:endParaRPr>
          </a:p>
        </p:txBody>
      </p:sp>
      <p:pic>
        <p:nvPicPr>
          <p:cNvPr id="22" name="Picture 21">
            <a:extLst>
              <a:ext uri="{FF2B5EF4-FFF2-40B4-BE49-F238E27FC236}">
                <a16:creationId xmlns:a16="http://schemas.microsoft.com/office/drawing/2014/main" id="{6E65A796-0187-A6A1-B900-8B0C53AEA901}"/>
              </a:ext>
            </a:extLst>
          </p:cNvPr>
          <p:cNvPicPr>
            <a:picLocks noChangeAspect="1"/>
          </p:cNvPicPr>
          <p:nvPr/>
        </p:nvPicPr>
        <p:blipFill>
          <a:blip r:embed="rId4"/>
          <a:stretch>
            <a:fillRect/>
          </a:stretch>
        </p:blipFill>
        <p:spPr>
          <a:xfrm>
            <a:off x="1141532" y="1259919"/>
            <a:ext cx="12353568" cy="5919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0762C6FC-56FC-06DB-7EDA-DCEEB24A92B2}"/>
              </a:ext>
            </a:extLst>
          </p:cNvPr>
          <p:cNvSpPr txBox="1"/>
          <p:nvPr/>
        </p:nvSpPr>
        <p:spPr>
          <a:xfrm>
            <a:off x="6898640" y="2729409"/>
            <a:ext cx="4206240" cy="400110"/>
          </a:xfrm>
          <a:prstGeom prst="rect">
            <a:avLst/>
          </a:prstGeom>
          <a:noFill/>
        </p:spPr>
        <p:txBody>
          <a:bodyPr wrap="square" rtlCol="0">
            <a:spAutoFit/>
          </a:bodyPr>
          <a:lstStyle/>
          <a:p>
            <a:r>
              <a:rPr lang="en-US" sz="2000" b="1" dirty="0">
                <a:solidFill>
                  <a:schemeClr val="bg1"/>
                </a:solidFill>
              </a:rPr>
              <a:t>Select Model</a:t>
            </a:r>
            <a:endParaRPr lang="en-IN" sz="2000" b="1" dirty="0">
              <a:solidFill>
                <a:schemeClr val="bg1"/>
              </a:solidFill>
            </a:endParaRPr>
          </a:p>
        </p:txBody>
      </p:sp>
      <p:pic>
        <p:nvPicPr>
          <p:cNvPr id="24" name="Picture 23">
            <a:extLst>
              <a:ext uri="{FF2B5EF4-FFF2-40B4-BE49-F238E27FC236}">
                <a16:creationId xmlns:a16="http://schemas.microsoft.com/office/drawing/2014/main" id="{271BE29C-3C47-C51D-EC71-E316A6F7DDC0}"/>
              </a:ext>
            </a:extLst>
          </p:cNvPr>
          <p:cNvPicPr>
            <a:picLocks noChangeAspect="1"/>
          </p:cNvPicPr>
          <p:nvPr/>
        </p:nvPicPr>
        <p:blipFill>
          <a:blip r:embed="rId5"/>
          <a:stretch>
            <a:fillRect/>
          </a:stretch>
        </p:blipFill>
        <p:spPr>
          <a:xfrm>
            <a:off x="6943407" y="3129519"/>
            <a:ext cx="5534797" cy="3581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65468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Choose File Data To Test/Train : </a:t>
            </a:r>
            <a:endParaRPr lang="en-IN" sz="2000" b="1" dirty="0">
              <a:solidFill>
                <a:schemeClr val="bg1"/>
              </a:solidFill>
            </a:endParaRPr>
          </a:p>
        </p:txBody>
      </p:sp>
      <p:pic>
        <p:nvPicPr>
          <p:cNvPr id="13" name="Picture 12">
            <a:extLst>
              <a:ext uri="{FF2B5EF4-FFF2-40B4-BE49-F238E27FC236}">
                <a16:creationId xmlns:a16="http://schemas.microsoft.com/office/drawing/2014/main" id="{D08E6A39-F69B-9849-2836-00A530557475}"/>
              </a:ext>
            </a:extLst>
          </p:cNvPr>
          <p:cNvPicPr>
            <a:picLocks noChangeAspect="1"/>
          </p:cNvPicPr>
          <p:nvPr/>
        </p:nvPicPr>
        <p:blipFill>
          <a:blip r:embed="rId4"/>
          <a:stretch>
            <a:fillRect/>
          </a:stretch>
        </p:blipFill>
        <p:spPr>
          <a:xfrm>
            <a:off x="1111865" y="1124023"/>
            <a:ext cx="6468545" cy="42018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95B10ADD-A17F-E897-07B6-07246142DDD9}"/>
              </a:ext>
            </a:extLst>
          </p:cNvPr>
          <p:cNvPicPr>
            <a:picLocks noChangeAspect="1"/>
          </p:cNvPicPr>
          <p:nvPr/>
        </p:nvPicPr>
        <p:blipFill>
          <a:blip r:embed="rId5"/>
          <a:stretch>
            <a:fillRect/>
          </a:stretch>
        </p:blipFill>
        <p:spPr>
          <a:xfrm>
            <a:off x="5398810" y="3086211"/>
            <a:ext cx="8398482" cy="4201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52280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Test Data (DDoS or Not)</a:t>
            </a:r>
            <a:endParaRPr lang="en-IN" sz="2000" b="1" dirty="0">
              <a:solidFill>
                <a:schemeClr val="bg1"/>
              </a:solidFill>
            </a:endParaRPr>
          </a:p>
        </p:txBody>
      </p:sp>
      <p:pic>
        <p:nvPicPr>
          <p:cNvPr id="17" name="Picture 16">
            <a:extLst>
              <a:ext uri="{FF2B5EF4-FFF2-40B4-BE49-F238E27FC236}">
                <a16:creationId xmlns:a16="http://schemas.microsoft.com/office/drawing/2014/main" id="{4003215E-5FE3-47E5-8015-C5CC67953411}"/>
              </a:ext>
            </a:extLst>
          </p:cNvPr>
          <p:cNvPicPr>
            <a:picLocks noChangeAspect="1"/>
          </p:cNvPicPr>
          <p:nvPr/>
        </p:nvPicPr>
        <p:blipFill>
          <a:blip r:embed="rId4"/>
          <a:stretch>
            <a:fillRect/>
          </a:stretch>
        </p:blipFill>
        <p:spPr>
          <a:xfrm>
            <a:off x="794266" y="1351570"/>
            <a:ext cx="8249920" cy="35762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4CAF8867-8108-F49C-614E-DEDA23C4649A}"/>
              </a:ext>
            </a:extLst>
          </p:cNvPr>
          <p:cNvPicPr>
            <a:picLocks noChangeAspect="1"/>
          </p:cNvPicPr>
          <p:nvPr/>
        </p:nvPicPr>
        <p:blipFill rotWithShape="1">
          <a:blip r:embed="rId5"/>
          <a:srcRect b="28146"/>
          <a:stretch/>
        </p:blipFill>
        <p:spPr>
          <a:xfrm>
            <a:off x="4836713" y="3922859"/>
            <a:ext cx="8999421" cy="3657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85245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581EFEB-B0AB-B550-DE2F-2CDE1E55A826}"/>
              </a:ext>
            </a:extLst>
          </p:cNvPr>
          <p:cNvPicPr>
            <a:picLocks noChangeAspect="1"/>
          </p:cNvPicPr>
          <p:nvPr/>
        </p:nvPicPr>
        <p:blipFill>
          <a:blip r:embed="rId3"/>
          <a:stretch>
            <a:fillRect/>
          </a:stretch>
        </p:blipFill>
        <p:spPr>
          <a:xfrm>
            <a:off x="794266" y="1710054"/>
            <a:ext cx="9264134" cy="5085324"/>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Train The Model with New Data </a:t>
            </a:r>
            <a:endParaRPr lang="en-IN" sz="2000" b="1" dirty="0">
              <a:solidFill>
                <a:schemeClr val="bg1"/>
              </a:solidFill>
            </a:endParaRPr>
          </a:p>
        </p:txBody>
      </p:sp>
      <p:pic>
        <p:nvPicPr>
          <p:cNvPr id="23" name="Picture 22">
            <a:extLst>
              <a:ext uri="{FF2B5EF4-FFF2-40B4-BE49-F238E27FC236}">
                <a16:creationId xmlns:a16="http://schemas.microsoft.com/office/drawing/2014/main" id="{9E058FFE-DD96-F76D-4A46-CEE6B8C68DF8}"/>
              </a:ext>
            </a:extLst>
          </p:cNvPr>
          <p:cNvPicPr>
            <a:picLocks noChangeAspect="1"/>
          </p:cNvPicPr>
          <p:nvPr/>
        </p:nvPicPr>
        <p:blipFill>
          <a:blip r:embed="rId3"/>
          <a:stretch>
            <a:fillRect/>
          </a:stretch>
        </p:blipFill>
        <p:spPr>
          <a:xfrm>
            <a:off x="578682" y="1547926"/>
            <a:ext cx="9850916" cy="5407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50F2854A-174E-5DDB-8824-0F8112BE79EA}"/>
              </a:ext>
            </a:extLst>
          </p:cNvPr>
          <p:cNvPicPr>
            <a:picLocks noChangeAspect="1"/>
          </p:cNvPicPr>
          <p:nvPr/>
        </p:nvPicPr>
        <p:blipFill>
          <a:blip r:embed="rId5"/>
          <a:stretch>
            <a:fillRect/>
          </a:stretch>
        </p:blipFill>
        <p:spPr>
          <a:xfrm>
            <a:off x="9334772" y="402728"/>
            <a:ext cx="4015468" cy="3668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4A769AAA-542F-FB67-A115-9CA377ED212D}"/>
              </a:ext>
            </a:extLst>
          </p:cNvPr>
          <p:cNvPicPr>
            <a:picLocks noChangeAspect="1"/>
          </p:cNvPicPr>
          <p:nvPr/>
        </p:nvPicPr>
        <p:blipFill>
          <a:blip r:embed="rId6"/>
          <a:stretch>
            <a:fillRect/>
          </a:stretch>
        </p:blipFill>
        <p:spPr>
          <a:xfrm>
            <a:off x="9366227" y="4265089"/>
            <a:ext cx="3952557" cy="3674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4852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View Reports</a:t>
            </a:r>
            <a:endParaRPr lang="en-IN" sz="2000" b="1" dirty="0">
              <a:solidFill>
                <a:schemeClr val="bg1"/>
              </a:solidFill>
            </a:endParaRPr>
          </a:p>
        </p:txBody>
      </p:sp>
      <p:pic>
        <p:nvPicPr>
          <p:cNvPr id="18" name="Picture 17">
            <a:extLst>
              <a:ext uri="{FF2B5EF4-FFF2-40B4-BE49-F238E27FC236}">
                <a16:creationId xmlns:a16="http://schemas.microsoft.com/office/drawing/2014/main" id="{D5140F62-D152-608C-B73E-020854890A14}"/>
              </a:ext>
            </a:extLst>
          </p:cNvPr>
          <p:cNvPicPr>
            <a:picLocks noChangeAspect="1"/>
          </p:cNvPicPr>
          <p:nvPr/>
        </p:nvPicPr>
        <p:blipFill>
          <a:blip r:embed="rId4"/>
          <a:stretch>
            <a:fillRect/>
          </a:stretch>
        </p:blipFill>
        <p:spPr>
          <a:xfrm>
            <a:off x="477520" y="1204878"/>
            <a:ext cx="7561851" cy="3915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59F81FD-07D7-D83C-418C-4D83D0896022}"/>
              </a:ext>
            </a:extLst>
          </p:cNvPr>
          <p:cNvPicPr>
            <a:picLocks noChangeAspect="1"/>
          </p:cNvPicPr>
          <p:nvPr/>
        </p:nvPicPr>
        <p:blipFill>
          <a:blip r:embed="rId5"/>
          <a:stretch>
            <a:fillRect/>
          </a:stretch>
        </p:blipFill>
        <p:spPr>
          <a:xfrm>
            <a:off x="6216806" y="3772580"/>
            <a:ext cx="7914640" cy="4031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8015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dirty="0">
                <a:solidFill>
                  <a:schemeClr val="bg1"/>
                </a:solidFill>
              </a:rPr>
              <a:t>GUI App - Start Page</a:t>
            </a:r>
          </a:p>
        </p:txBody>
      </p:sp>
      <p:pic>
        <p:nvPicPr>
          <p:cNvPr id="6" name="Picture 5">
            <a:extLst>
              <a:ext uri="{FF2B5EF4-FFF2-40B4-BE49-F238E27FC236}">
                <a16:creationId xmlns:a16="http://schemas.microsoft.com/office/drawing/2014/main" id="{F21DA34A-AF00-4865-4EF1-944FC6C54866}"/>
              </a:ext>
            </a:extLst>
          </p:cNvPr>
          <p:cNvPicPr>
            <a:picLocks noChangeAspect="1"/>
          </p:cNvPicPr>
          <p:nvPr/>
        </p:nvPicPr>
        <p:blipFill>
          <a:blip r:embed="rId4"/>
          <a:stretch>
            <a:fillRect/>
          </a:stretch>
        </p:blipFill>
        <p:spPr>
          <a:xfrm>
            <a:off x="3728720" y="1406734"/>
            <a:ext cx="7244080" cy="5469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8728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dirty="0">
                <a:solidFill>
                  <a:schemeClr val="bg1"/>
                </a:solidFill>
              </a:rPr>
              <a:t>Register &amp; Login Page</a:t>
            </a:r>
          </a:p>
        </p:txBody>
      </p:sp>
      <p:pic>
        <p:nvPicPr>
          <p:cNvPr id="6" name="Picture 5">
            <a:extLst>
              <a:ext uri="{FF2B5EF4-FFF2-40B4-BE49-F238E27FC236}">
                <a16:creationId xmlns:a16="http://schemas.microsoft.com/office/drawing/2014/main" id="{8A6E4652-5370-ECA0-60BE-8CCFD50C77F8}"/>
              </a:ext>
            </a:extLst>
          </p:cNvPr>
          <p:cNvPicPr>
            <a:picLocks noChangeAspect="1"/>
          </p:cNvPicPr>
          <p:nvPr/>
        </p:nvPicPr>
        <p:blipFill>
          <a:blip r:embed="rId4"/>
          <a:stretch>
            <a:fillRect/>
          </a:stretch>
        </p:blipFill>
        <p:spPr>
          <a:xfrm>
            <a:off x="1512154" y="1259919"/>
            <a:ext cx="4467103" cy="60106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9A2D356-8996-BC4E-CB91-C59B813D797A}"/>
              </a:ext>
            </a:extLst>
          </p:cNvPr>
          <p:cNvPicPr>
            <a:picLocks noChangeAspect="1"/>
          </p:cNvPicPr>
          <p:nvPr/>
        </p:nvPicPr>
        <p:blipFill>
          <a:blip r:embed="rId5"/>
          <a:stretch>
            <a:fillRect/>
          </a:stretch>
        </p:blipFill>
        <p:spPr>
          <a:xfrm>
            <a:off x="7116830" y="2037695"/>
            <a:ext cx="5761219" cy="3950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6861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dirty="0">
                <a:solidFill>
                  <a:schemeClr val="bg1"/>
                </a:solidFill>
              </a:rPr>
              <a:t>Main Page</a:t>
            </a:r>
          </a:p>
        </p:txBody>
      </p:sp>
      <p:pic>
        <p:nvPicPr>
          <p:cNvPr id="4" name="Picture 3">
            <a:extLst>
              <a:ext uri="{FF2B5EF4-FFF2-40B4-BE49-F238E27FC236}">
                <a16:creationId xmlns:a16="http://schemas.microsoft.com/office/drawing/2014/main" id="{F2523232-A075-F935-D175-22DCAD91F63F}"/>
              </a:ext>
            </a:extLst>
          </p:cNvPr>
          <p:cNvPicPr>
            <a:picLocks noChangeAspect="1"/>
          </p:cNvPicPr>
          <p:nvPr/>
        </p:nvPicPr>
        <p:blipFill>
          <a:blip r:embed="rId4"/>
          <a:stretch>
            <a:fillRect/>
          </a:stretch>
        </p:blipFill>
        <p:spPr>
          <a:xfrm>
            <a:off x="1793018" y="1483550"/>
            <a:ext cx="11044364" cy="51485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5459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Internship Completion Certificate</a:t>
            </a:r>
            <a:endParaRPr lang="en-IN" sz="2000" b="1" dirty="0">
              <a:solidFill>
                <a:schemeClr val="bg1"/>
              </a:solidFill>
            </a:endParaRPr>
          </a:p>
        </p:txBody>
      </p:sp>
      <p:pic>
        <p:nvPicPr>
          <p:cNvPr id="6" name="Picture 5">
            <a:extLst>
              <a:ext uri="{FF2B5EF4-FFF2-40B4-BE49-F238E27FC236}">
                <a16:creationId xmlns:a16="http://schemas.microsoft.com/office/drawing/2014/main" id="{36280A2E-844F-B2F2-0B6B-CD43E141F985}"/>
              </a:ext>
            </a:extLst>
          </p:cNvPr>
          <p:cNvPicPr>
            <a:picLocks noChangeAspect="1"/>
          </p:cNvPicPr>
          <p:nvPr/>
        </p:nvPicPr>
        <p:blipFill>
          <a:blip r:embed="rId4"/>
          <a:stretch>
            <a:fillRect/>
          </a:stretch>
        </p:blipFill>
        <p:spPr>
          <a:xfrm>
            <a:off x="2788647" y="1221409"/>
            <a:ext cx="9384268" cy="6288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95416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DDoS Not Detected</a:t>
            </a:r>
            <a:endParaRPr lang="en-IN" sz="2000" b="1" dirty="0">
              <a:solidFill>
                <a:schemeClr val="bg1"/>
              </a:solidFill>
            </a:endParaRPr>
          </a:p>
        </p:txBody>
      </p:sp>
      <p:pic>
        <p:nvPicPr>
          <p:cNvPr id="6" name="Picture 5">
            <a:extLst>
              <a:ext uri="{FF2B5EF4-FFF2-40B4-BE49-F238E27FC236}">
                <a16:creationId xmlns:a16="http://schemas.microsoft.com/office/drawing/2014/main" id="{69F2583F-0C0C-3CA3-8A99-8AE85CCBA457}"/>
              </a:ext>
            </a:extLst>
          </p:cNvPr>
          <p:cNvPicPr>
            <a:picLocks noChangeAspect="1"/>
          </p:cNvPicPr>
          <p:nvPr/>
        </p:nvPicPr>
        <p:blipFill>
          <a:blip r:embed="rId4"/>
          <a:stretch>
            <a:fillRect/>
          </a:stretch>
        </p:blipFill>
        <p:spPr>
          <a:xfrm>
            <a:off x="1697960" y="1497347"/>
            <a:ext cx="11518959" cy="5272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0103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DDoS Detected</a:t>
            </a:r>
            <a:endParaRPr lang="en-IN" sz="2000" b="1" dirty="0">
              <a:solidFill>
                <a:schemeClr val="bg1"/>
              </a:solidFill>
            </a:endParaRPr>
          </a:p>
        </p:txBody>
      </p:sp>
      <p:pic>
        <p:nvPicPr>
          <p:cNvPr id="4" name="Picture 3">
            <a:extLst>
              <a:ext uri="{FF2B5EF4-FFF2-40B4-BE49-F238E27FC236}">
                <a16:creationId xmlns:a16="http://schemas.microsoft.com/office/drawing/2014/main" id="{3A7AD314-DFD2-1604-8E09-FAC0C13C39C5}"/>
              </a:ext>
            </a:extLst>
          </p:cNvPr>
          <p:cNvPicPr>
            <a:picLocks noChangeAspect="1"/>
          </p:cNvPicPr>
          <p:nvPr/>
        </p:nvPicPr>
        <p:blipFill>
          <a:blip r:embed="rId4"/>
          <a:stretch>
            <a:fillRect/>
          </a:stretch>
        </p:blipFill>
        <p:spPr>
          <a:xfrm>
            <a:off x="1750314" y="1309628"/>
            <a:ext cx="10726166" cy="55252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58237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Train the Model using New Data</a:t>
            </a:r>
            <a:endParaRPr lang="en-IN" sz="2000" b="1" dirty="0">
              <a:solidFill>
                <a:schemeClr val="bg1"/>
              </a:solidFill>
            </a:endParaRPr>
          </a:p>
        </p:txBody>
      </p:sp>
      <p:pic>
        <p:nvPicPr>
          <p:cNvPr id="6" name="Picture 5">
            <a:extLst>
              <a:ext uri="{FF2B5EF4-FFF2-40B4-BE49-F238E27FC236}">
                <a16:creationId xmlns:a16="http://schemas.microsoft.com/office/drawing/2014/main" id="{E9AFB288-45EC-CEFC-810A-74DE20BEA3FA}"/>
              </a:ext>
            </a:extLst>
          </p:cNvPr>
          <p:cNvPicPr>
            <a:picLocks noChangeAspect="1"/>
          </p:cNvPicPr>
          <p:nvPr/>
        </p:nvPicPr>
        <p:blipFill>
          <a:blip r:embed="rId4"/>
          <a:stretch>
            <a:fillRect/>
          </a:stretch>
        </p:blipFill>
        <p:spPr>
          <a:xfrm>
            <a:off x="1671835" y="1206377"/>
            <a:ext cx="11394530" cy="5763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5765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769144" y="760333"/>
            <a:ext cx="9434512" cy="1281827"/>
          </a:xfrm>
          <a:prstGeom prst="rect">
            <a:avLst/>
          </a:prstGeom>
          <a:noFill/>
          <a:ln/>
        </p:spPr>
        <p:txBody>
          <a:bodyPr wrap="square" rtlCol="0" anchor="t"/>
          <a:lstStyle/>
          <a:p>
            <a:pPr marL="0" indent="0">
              <a:lnSpc>
                <a:spcPts val="5047"/>
              </a:lnSpc>
              <a:buNone/>
            </a:pPr>
            <a:r>
              <a:rPr lang="en-US" sz="4038" dirty="0">
                <a:solidFill>
                  <a:srgbClr val="FAEBEB"/>
                </a:solidFill>
                <a:latin typeface="Dela Gothic One" pitchFamily="34" charset="0"/>
                <a:ea typeface="Dela Gothic One" pitchFamily="34" charset="-122"/>
                <a:cs typeface="Dela Gothic One" pitchFamily="34" charset="-120"/>
              </a:rPr>
              <a:t>Conclusion and Future Considerations</a:t>
            </a:r>
            <a:endParaRPr lang="en-US" sz="4038" dirty="0"/>
          </a:p>
        </p:txBody>
      </p:sp>
      <p:pic>
        <p:nvPicPr>
          <p:cNvPr id="6" name="Image 2" descr="preencoded.png"/>
          <p:cNvPicPr>
            <a:picLocks noChangeAspect="1"/>
          </p:cNvPicPr>
          <p:nvPr/>
        </p:nvPicPr>
        <p:blipFill>
          <a:blip r:embed="rId5"/>
          <a:stretch>
            <a:fillRect/>
          </a:stretch>
        </p:blipFill>
        <p:spPr>
          <a:xfrm>
            <a:off x="769144" y="2349818"/>
            <a:ext cx="1025485" cy="1837849"/>
          </a:xfrm>
          <a:prstGeom prst="rect">
            <a:avLst/>
          </a:prstGeom>
        </p:spPr>
      </p:pic>
      <p:sp>
        <p:nvSpPr>
          <p:cNvPr id="7" name="Text 2"/>
          <p:cNvSpPr/>
          <p:nvPr/>
        </p:nvSpPr>
        <p:spPr>
          <a:xfrm>
            <a:off x="2102287" y="2554843"/>
            <a:ext cx="2563773"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Conclusion</a:t>
            </a:r>
            <a:endParaRPr lang="en-US" sz="2019" dirty="0"/>
          </a:p>
        </p:txBody>
      </p:sp>
      <p:sp>
        <p:nvSpPr>
          <p:cNvPr id="8" name="Text 3"/>
          <p:cNvSpPr/>
          <p:nvPr/>
        </p:nvSpPr>
        <p:spPr>
          <a:xfrm>
            <a:off x="2102287" y="2998232"/>
            <a:ext cx="8101370" cy="984409"/>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Machine learning techniques like SVM and Random Forest have demonstrated their effectiveness in detecting and mitigating DDOS attacks, outperforming traditional methods.</a:t>
            </a:r>
            <a:endParaRPr lang="en-US" sz="1615" dirty="0"/>
          </a:p>
        </p:txBody>
      </p:sp>
      <p:pic>
        <p:nvPicPr>
          <p:cNvPr id="9" name="Image 3" descr="preencoded.png"/>
          <p:cNvPicPr>
            <a:picLocks noChangeAspect="1"/>
          </p:cNvPicPr>
          <p:nvPr/>
        </p:nvPicPr>
        <p:blipFill>
          <a:blip r:embed="rId6"/>
          <a:stretch>
            <a:fillRect/>
          </a:stretch>
        </p:blipFill>
        <p:spPr>
          <a:xfrm>
            <a:off x="769144" y="4187666"/>
            <a:ext cx="1025485" cy="1640800"/>
          </a:xfrm>
          <a:prstGeom prst="rect">
            <a:avLst/>
          </a:prstGeom>
        </p:spPr>
      </p:pic>
      <p:sp>
        <p:nvSpPr>
          <p:cNvPr id="10" name="Text 4"/>
          <p:cNvSpPr/>
          <p:nvPr/>
        </p:nvSpPr>
        <p:spPr>
          <a:xfrm>
            <a:off x="2102287" y="4392692"/>
            <a:ext cx="2563773"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Future Work</a:t>
            </a:r>
            <a:endParaRPr lang="en-US" sz="2019" dirty="0"/>
          </a:p>
        </p:txBody>
      </p:sp>
      <p:sp>
        <p:nvSpPr>
          <p:cNvPr id="11" name="Text 5"/>
          <p:cNvSpPr/>
          <p:nvPr/>
        </p:nvSpPr>
        <p:spPr>
          <a:xfrm>
            <a:off x="2102287" y="4836081"/>
            <a:ext cx="8101370" cy="656273"/>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Exploring deep learning models, incorporating real-time traffic analysis, and developing adaptive defense systems to stay ahead of evolving DDOS threats.</a:t>
            </a:r>
            <a:endParaRPr lang="en-US" sz="1615" dirty="0"/>
          </a:p>
        </p:txBody>
      </p:sp>
      <p:pic>
        <p:nvPicPr>
          <p:cNvPr id="12" name="Image 4" descr="preencoded.png"/>
          <p:cNvPicPr>
            <a:picLocks noChangeAspect="1"/>
          </p:cNvPicPr>
          <p:nvPr/>
        </p:nvPicPr>
        <p:blipFill>
          <a:blip r:embed="rId7"/>
          <a:stretch>
            <a:fillRect/>
          </a:stretch>
        </p:blipFill>
        <p:spPr>
          <a:xfrm>
            <a:off x="769144" y="5828467"/>
            <a:ext cx="1025485" cy="1640800"/>
          </a:xfrm>
          <a:prstGeom prst="rect">
            <a:avLst/>
          </a:prstGeom>
        </p:spPr>
      </p:pic>
      <p:sp>
        <p:nvSpPr>
          <p:cNvPr id="13" name="Text 6"/>
          <p:cNvSpPr/>
          <p:nvPr/>
        </p:nvSpPr>
        <p:spPr>
          <a:xfrm>
            <a:off x="2102287" y="6033492"/>
            <a:ext cx="2771061"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Ongoing Research</a:t>
            </a:r>
            <a:endParaRPr lang="en-US" sz="2019" dirty="0"/>
          </a:p>
        </p:txBody>
      </p:sp>
      <p:sp>
        <p:nvSpPr>
          <p:cNvPr id="14" name="Text 7"/>
          <p:cNvSpPr/>
          <p:nvPr/>
        </p:nvSpPr>
        <p:spPr>
          <a:xfrm>
            <a:off x="2102287" y="6476881"/>
            <a:ext cx="8101370" cy="656273"/>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Continuously refining feature engineering, model optimization, and integration with security orchestration platforms for a comprehensive DDOS defense solution.</a:t>
            </a:r>
            <a:endParaRPr lang="en-US" sz="161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600"/>
          </a:xfrm>
          <a:prstGeom prst="rect">
            <a:avLst/>
          </a:prstGeom>
          <a:solidFill>
            <a:srgbClr val="0A0A0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40819" y="851573"/>
            <a:ext cx="7477601" cy="2874645"/>
          </a:xfrm>
          <a:prstGeom prst="rect">
            <a:avLst/>
          </a:prstGeom>
          <a:noFill/>
          <a:ln/>
        </p:spPr>
        <p:txBody>
          <a:bodyPr wrap="square" rtlCol="0" anchor="t"/>
          <a:lstStyle/>
          <a:p>
            <a:pPr marL="0" indent="0">
              <a:lnSpc>
                <a:spcPts val="7545"/>
              </a:lnSpc>
              <a:buNone/>
            </a:pPr>
            <a:r>
              <a:rPr lang="en-US" sz="6036" dirty="0">
                <a:solidFill>
                  <a:srgbClr val="FAEBEB"/>
                </a:solidFill>
                <a:latin typeface="Dela Gothic One" pitchFamily="34" charset="0"/>
                <a:ea typeface="Dela Gothic One" pitchFamily="34" charset="-122"/>
                <a:cs typeface="Dela Gothic One" pitchFamily="34" charset="-120"/>
              </a:rPr>
              <a:t>Introduction to DDoS Attack Detection System</a:t>
            </a:r>
            <a:endParaRPr lang="en-US" sz="6036" dirty="0"/>
          </a:p>
        </p:txBody>
      </p:sp>
      <p:sp>
        <p:nvSpPr>
          <p:cNvPr id="6" name="Text 2"/>
          <p:cNvSpPr/>
          <p:nvPr/>
        </p:nvSpPr>
        <p:spPr>
          <a:xfrm>
            <a:off x="840819" y="4111422"/>
            <a:ext cx="7477601" cy="3203777"/>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DDOS (Distributed Denial of Service) attacks are a major threat to network security, overwhelming systems with malicious traffic to disrupt operations. This system will explore how machine learning techniques like SVM and Random Forest can be leveraged to effectively detect and mitigate DDOS attacks.</a:t>
            </a:r>
            <a:endParaRPr lang="en-US" sz="1750" dirty="0">
              <a:solidFill>
                <a:srgbClr val="FFE5E5"/>
              </a:solidFill>
              <a:latin typeface="DM Sans" pitchFamily="34" charset="0"/>
            </a:endParaRPr>
          </a:p>
          <a:p>
            <a:pPr marL="0" indent="0">
              <a:lnSpc>
                <a:spcPts val="2799"/>
              </a:lnSpc>
              <a:buNone/>
            </a:pPr>
            <a:endParaRPr lang="en-US" sz="1750" dirty="0"/>
          </a:p>
        </p:txBody>
      </p:sp>
    </p:spTree>
    <p:extLst>
      <p:ext uri="{BB962C8B-B14F-4D97-AF65-F5344CB8AC3E}">
        <p14:creationId xmlns:p14="http://schemas.microsoft.com/office/powerpoint/2010/main" val="3485110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A0A0A">
              <a:alpha val="80000"/>
            </a:srgbClr>
          </a:solidFill>
          <a:ln/>
        </p:spPr>
        <p:txBody>
          <a:bodyPr/>
          <a:lstStyle/>
          <a:p>
            <a:endParaRPr lang="en-IN"/>
          </a:p>
        </p:txBody>
      </p:sp>
      <p:sp>
        <p:nvSpPr>
          <p:cNvPr id="6" name="Text 2"/>
          <p:cNvSpPr/>
          <p:nvPr/>
        </p:nvSpPr>
        <p:spPr>
          <a:xfrm>
            <a:off x="1760220" y="2004179"/>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Challenges in Traditional DDOS Detection Methods</a:t>
            </a:r>
            <a:endParaRPr lang="en-US" sz="4374" dirty="0"/>
          </a:p>
        </p:txBody>
      </p:sp>
      <p:sp>
        <p:nvSpPr>
          <p:cNvPr id="7" name="Shape 3"/>
          <p:cNvSpPr/>
          <p:nvPr/>
        </p:nvSpPr>
        <p:spPr>
          <a:xfrm>
            <a:off x="1760220"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8" name="Text 4"/>
          <p:cNvSpPr/>
          <p:nvPr/>
        </p:nvSpPr>
        <p:spPr>
          <a:xfrm>
            <a:off x="1912144" y="3941445"/>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9" name="Text 5"/>
          <p:cNvSpPr/>
          <p:nvPr/>
        </p:nvSpPr>
        <p:spPr>
          <a:xfrm>
            <a:off x="2482334"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Signature-based Limitations</a:t>
            </a:r>
            <a:endParaRPr lang="en-US" sz="2187" dirty="0"/>
          </a:p>
        </p:txBody>
      </p:sp>
      <p:sp>
        <p:nvSpPr>
          <p:cNvPr id="10" name="Text 6"/>
          <p:cNvSpPr/>
          <p:nvPr/>
        </p:nvSpPr>
        <p:spPr>
          <a:xfrm>
            <a:off x="2482334"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Traditional signature-based detection methods struggle to keep up with evolving attack patterns.</a:t>
            </a:r>
            <a:endParaRPr lang="en-US" sz="1750" dirty="0"/>
          </a:p>
        </p:txBody>
      </p:sp>
      <p:sp>
        <p:nvSpPr>
          <p:cNvPr id="11" name="Shape 7"/>
          <p:cNvSpPr/>
          <p:nvPr/>
        </p:nvSpPr>
        <p:spPr>
          <a:xfrm>
            <a:off x="5537597"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2" name="Text 8"/>
          <p:cNvSpPr/>
          <p:nvPr/>
        </p:nvSpPr>
        <p:spPr>
          <a:xfrm>
            <a:off x="5648325" y="3941445"/>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3" name="Text 9"/>
          <p:cNvSpPr/>
          <p:nvPr/>
        </p:nvSpPr>
        <p:spPr>
          <a:xfrm>
            <a:off x="6259711"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High False Positive Rates</a:t>
            </a:r>
            <a:endParaRPr lang="en-US" sz="2187" dirty="0"/>
          </a:p>
        </p:txBody>
      </p:sp>
      <p:sp>
        <p:nvSpPr>
          <p:cNvPr id="14" name="Text 10"/>
          <p:cNvSpPr/>
          <p:nvPr/>
        </p:nvSpPr>
        <p:spPr>
          <a:xfrm>
            <a:off x="6259711"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Legacy systems often generate high volumes of false alerts, leading to alert fatigue.</a:t>
            </a:r>
            <a:endParaRPr lang="en-US" sz="1750" dirty="0"/>
          </a:p>
        </p:txBody>
      </p:sp>
      <p:sp>
        <p:nvSpPr>
          <p:cNvPr id="15" name="Shape 11"/>
          <p:cNvSpPr/>
          <p:nvPr/>
        </p:nvSpPr>
        <p:spPr>
          <a:xfrm>
            <a:off x="9314974"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6" name="Text 12"/>
          <p:cNvSpPr/>
          <p:nvPr/>
        </p:nvSpPr>
        <p:spPr>
          <a:xfrm>
            <a:off x="9418082" y="3941445"/>
            <a:ext cx="29360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3</a:t>
            </a:r>
            <a:endParaRPr lang="en-US" sz="2624" dirty="0"/>
          </a:p>
        </p:txBody>
      </p:sp>
      <p:sp>
        <p:nvSpPr>
          <p:cNvPr id="17" name="Text 13"/>
          <p:cNvSpPr/>
          <p:nvPr/>
        </p:nvSpPr>
        <p:spPr>
          <a:xfrm>
            <a:off x="10037088"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Inability to Adapt</a:t>
            </a:r>
            <a:endParaRPr lang="en-US" sz="2187" dirty="0"/>
          </a:p>
        </p:txBody>
      </p:sp>
      <p:sp>
        <p:nvSpPr>
          <p:cNvPr id="18" name="Text 14"/>
          <p:cNvSpPr/>
          <p:nvPr/>
        </p:nvSpPr>
        <p:spPr>
          <a:xfrm>
            <a:off x="10037088"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Static rule-based approaches fail to adapt to new types of DDOS threats.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695926"/>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Machine Learning Approach: SVM and Random Forest</a:t>
            </a:r>
            <a:endParaRPr lang="en-US" sz="4374" dirty="0"/>
          </a:p>
        </p:txBody>
      </p:sp>
      <p:sp>
        <p:nvSpPr>
          <p:cNvPr id="5" name="Text 2"/>
          <p:cNvSpPr/>
          <p:nvPr/>
        </p:nvSpPr>
        <p:spPr>
          <a:xfrm>
            <a:off x="1760220" y="3640098"/>
            <a:ext cx="3341608" cy="694373"/>
          </a:xfrm>
          <a:prstGeom prst="rect">
            <a:avLst/>
          </a:prstGeom>
          <a:noFill/>
          <a:ln/>
        </p:spPr>
        <p:txBody>
          <a:bodyPr wrap="squar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Support Vector Machines (SVM)</a:t>
            </a:r>
            <a:endParaRPr lang="en-US" sz="2187" dirty="0"/>
          </a:p>
        </p:txBody>
      </p:sp>
      <p:sp>
        <p:nvSpPr>
          <p:cNvPr id="6" name="Text 3"/>
          <p:cNvSpPr/>
          <p:nvPr/>
        </p:nvSpPr>
        <p:spPr>
          <a:xfrm>
            <a:off x="1760220" y="4556641"/>
            <a:ext cx="3341608"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SVM is a powerful supervised learning algorithm that can effectively classify DDOS attack traffic from normal network activity.</a:t>
            </a:r>
            <a:endParaRPr lang="en-US" sz="1750" dirty="0"/>
          </a:p>
        </p:txBody>
      </p:sp>
      <p:sp>
        <p:nvSpPr>
          <p:cNvPr id="7" name="Text 4"/>
          <p:cNvSpPr/>
          <p:nvPr/>
        </p:nvSpPr>
        <p:spPr>
          <a:xfrm>
            <a:off x="5651421" y="3640098"/>
            <a:ext cx="2777490"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Random Forest</a:t>
            </a:r>
            <a:endParaRPr lang="en-US" sz="2187" dirty="0"/>
          </a:p>
        </p:txBody>
      </p:sp>
      <p:sp>
        <p:nvSpPr>
          <p:cNvPr id="8" name="Text 5"/>
          <p:cNvSpPr/>
          <p:nvPr/>
        </p:nvSpPr>
        <p:spPr>
          <a:xfrm>
            <a:off x="5651421" y="4209455"/>
            <a:ext cx="3341608"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Random Forest is an ensemble learning method that combines multiple decision trees to improve detection accuracy and robustness.</a:t>
            </a:r>
            <a:endParaRPr lang="en-US" sz="1750" dirty="0"/>
          </a:p>
        </p:txBody>
      </p:sp>
      <p:sp>
        <p:nvSpPr>
          <p:cNvPr id="9" name="Text 6"/>
          <p:cNvSpPr/>
          <p:nvPr/>
        </p:nvSpPr>
        <p:spPr>
          <a:xfrm>
            <a:off x="9542621" y="3640098"/>
            <a:ext cx="3341608" cy="694373"/>
          </a:xfrm>
          <a:prstGeom prst="rect">
            <a:avLst/>
          </a:prstGeom>
          <a:noFill/>
          <a:ln/>
        </p:spPr>
        <p:txBody>
          <a:bodyPr wrap="squar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Comparative Advantages</a:t>
            </a:r>
            <a:endParaRPr lang="en-US" sz="2187" dirty="0"/>
          </a:p>
        </p:txBody>
      </p:sp>
      <p:sp>
        <p:nvSpPr>
          <p:cNvPr id="10" name="Text 7"/>
          <p:cNvSpPr/>
          <p:nvPr/>
        </p:nvSpPr>
        <p:spPr>
          <a:xfrm>
            <a:off x="9542621" y="4556641"/>
            <a:ext cx="3341608"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Both models offer unique strengths in terms of accuracy, scalability, and interpretability for DDOS detection.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080968"/>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Feature Engineering for DDOS Detection</a:t>
            </a:r>
            <a:endParaRPr lang="en-US" sz="4374" dirty="0"/>
          </a:p>
        </p:txBody>
      </p:sp>
      <p:sp>
        <p:nvSpPr>
          <p:cNvPr id="5" name="Shape 2"/>
          <p:cNvSpPr/>
          <p:nvPr/>
        </p:nvSpPr>
        <p:spPr>
          <a:xfrm>
            <a:off x="1760220" y="2914055"/>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6" name="Text 3"/>
          <p:cNvSpPr/>
          <p:nvPr/>
        </p:nvSpPr>
        <p:spPr>
          <a:xfrm>
            <a:off x="1990011" y="3143845"/>
            <a:ext cx="4207312"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Network Traffic Features</a:t>
            </a:r>
            <a:endParaRPr lang="en-US" sz="2187" dirty="0"/>
          </a:p>
        </p:txBody>
      </p:sp>
      <p:sp>
        <p:nvSpPr>
          <p:cNvPr id="7" name="Text 4"/>
          <p:cNvSpPr/>
          <p:nvPr/>
        </p:nvSpPr>
        <p:spPr>
          <a:xfrm>
            <a:off x="1990011" y="3624263"/>
            <a:ext cx="4984313"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Analyzing packet headers, flow statistics, and connection patterns to identify anomalies.</a:t>
            </a:r>
            <a:endParaRPr lang="en-US" sz="1750" dirty="0"/>
          </a:p>
        </p:txBody>
      </p:sp>
      <p:sp>
        <p:nvSpPr>
          <p:cNvPr id="8" name="Shape 5"/>
          <p:cNvSpPr/>
          <p:nvPr/>
        </p:nvSpPr>
        <p:spPr>
          <a:xfrm>
            <a:off x="7426285" y="2914055"/>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9" name="Text 6"/>
          <p:cNvSpPr/>
          <p:nvPr/>
        </p:nvSpPr>
        <p:spPr>
          <a:xfrm>
            <a:off x="7656076" y="3143845"/>
            <a:ext cx="3825835"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Resource Consumption</a:t>
            </a:r>
            <a:endParaRPr lang="en-US" sz="2187" dirty="0"/>
          </a:p>
        </p:txBody>
      </p:sp>
      <p:sp>
        <p:nvSpPr>
          <p:cNvPr id="10" name="Text 7"/>
          <p:cNvSpPr/>
          <p:nvPr/>
        </p:nvSpPr>
        <p:spPr>
          <a:xfrm>
            <a:off x="7656076" y="3624263"/>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Monitoring server CPU, memory, and bandwidth utilization to detect resource exhaustion attacks.</a:t>
            </a:r>
            <a:endParaRPr lang="en-US" sz="1750" dirty="0"/>
          </a:p>
        </p:txBody>
      </p:sp>
      <p:sp>
        <p:nvSpPr>
          <p:cNvPr id="11" name="Shape 8"/>
          <p:cNvSpPr/>
          <p:nvPr/>
        </p:nvSpPr>
        <p:spPr>
          <a:xfrm>
            <a:off x="1760220" y="5142428"/>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12" name="Text 9"/>
          <p:cNvSpPr/>
          <p:nvPr/>
        </p:nvSpPr>
        <p:spPr>
          <a:xfrm>
            <a:off x="1990011" y="5372219"/>
            <a:ext cx="3324344"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Behavioral Patterns</a:t>
            </a:r>
            <a:endParaRPr lang="en-US" sz="2187" dirty="0"/>
          </a:p>
        </p:txBody>
      </p:sp>
      <p:sp>
        <p:nvSpPr>
          <p:cNvPr id="13" name="Text 10"/>
          <p:cNvSpPr/>
          <p:nvPr/>
        </p:nvSpPr>
        <p:spPr>
          <a:xfrm>
            <a:off x="1990011" y="5852636"/>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Studying user and application behavior to distinguish legitimate requests from malicious ones.</a:t>
            </a:r>
            <a:endParaRPr lang="en-US" sz="1750" dirty="0"/>
          </a:p>
        </p:txBody>
      </p:sp>
      <p:sp>
        <p:nvSpPr>
          <p:cNvPr id="14" name="Shape 11"/>
          <p:cNvSpPr/>
          <p:nvPr/>
        </p:nvSpPr>
        <p:spPr>
          <a:xfrm>
            <a:off x="7426285" y="5142428"/>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15" name="Text 12"/>
          <p:cNvSpPr/>
          <p:nvPr/>
        </p:nvSpPr>
        <p:spPr>
          <a:xfrm>
            <a:off x="7656076" y="5372219"/>
            <a:ext cx="3093720"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Domain Knowledge</a:t>
            </a:r>
            <a:endParaRPr lang="en-US" sz="2187" dirty="0"/>
          </a:p>
        </p:txBody>
      </p:sp>
      <p:sp>
        <p:nvSpPr>
          <p:cNvPr id="16" name="Text 13"/>
          <p:cNvSpPr/>
          <p:nvPr/>
        </p:nvSpPr>
        <p:spPr>
          <a:xfrm>
            <a:off x="7656076" y="5852636"/>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Incorporating expert insight into feature selection to enhance the model's understanding of DDOS attacks.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2205633"/>
            <a:ext cx="5625941"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Technology Used</a:t>
            </a:r>
            <a:endParaRPr lang="en-US" sz="4374" dirty="0"/>
          </a:p>
        </p:txBody>
      </p:sp>
      <p:pic>
        <p:nvPicPr>
          <p:cNvPr id="5" name="Image 1" descr="preencoded.png"/>
          <p:cNvPicPr>
            <a:picLocks noChangeAspect="1"/>
          </p:cNvPicPr>
          <p:nvPr/>
        </p:nvPicPr>
        <p:blipFill>
          <a:blip r:embed="rId4"/>
          <a:stretch>
            <a:fillRect/>
          </a:stretch>
        </p:blipFill>
        <p:spPr>
          <a:xfrm>
            <a:off x="1760220" y="3344347"/>
            <a:ext cx="555427" cy="555427"/>
          </a:xfrm>
          <a:prstGeom prst="rect">
            <a:avLst/>
          </a:prstGeom>
        </p:spPr>
      </p:pic>
      <p:sp>
        <p:nvSpPr>
          <p:cNvPr id="6" name="Text 2"/>
          <p:cNvSpPr/>
          <p:nvPr/>
        </p:nvSpPr>
        <p:spPr>
          <a:xfrm>
            <a:off x="1760220" y="4121944"/>
            <a:ext cx="2527459"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Python</a:t>
            </a:r>
            <a:endParaRPr lang="en-US" sz="2187" dirty="0"/>
          </a:p>
        </p:txBody>
      </p:sp>
      <p:sp>
        <p:nvSpPr>
          <p:cNvPr id="7" name="Text 3"/>
          <p:cNvSpPr/>
          <p:nvPr/>
        </p:nvSpPr>
        <p:spPr>
          <a:xfrm>
            <a:off x="1760220" y="4602361"/>
            <a:ext cx="2527459"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High-level programming language for data analysis and model development.</a:t>
            </a:r>
            <a:endParaRPr lang="en-US" sz="1750" dirty="0"/>
          </a:p>
        </p:txBody>
      </p:sp>
      <p:pic>
        <p:nvPicPr>
          <p:cNvPr id="8" name="Image 2" descr="preencoded.png"/>
          <p:cNvPicPr>
            <a:picLocks noChangeAspect="1"/>
          </p:cNvPicPr>
          <p:nvPr/>
        </p:nvPicPr>
        <p:blipFill>
          <a:blip r:embed="rId5"/>
          <a:stretch>
            <a:fillRect/>
          </a:stretch>
        </p:blipFill>
        <p:spPr>
          <a:xfrm>
            <a:off x="4620935" y="3344347"/>
            <a:ext cx="555427" cy="555427"/>
          </a:xfrm>
          <a:prstGeom prst="rect">
            <a:avLst/>
          </a:prstGeom>
        </p:spPr>
      </p:pic>
      <p:sp>
        <p:nvSpPr>
          <p:cNvPr id="9" name="Text 4"/>
          <p:cNvSpPr/>
          <p:nvPr/>
        </p:nvSpPr>
        <p:spPr>
          <a:xfrm>
            <a:off x="4620935"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Scikit-learn</a:t>
            </a:r>
            <a:endParaRPr lang="en-US" sz="2187" dirty="0"/>
          </a:p>
        </p:txBody>
      </p:sp>
      <p:sp>
        <p:nvSpPr>
          <p:cNvPr id="10" name="Text 5"/>
          <p:cNvSpPr/>
          <p:nvPr/>
        </p:nvSpPr>
        <p:spPr>
          <a:xfrm>
            <a:off x="4620935"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Machine learning library for implementation of SVM and Random Forest algorithms.</a:t>
            </a:r>
            <a:endParaRPr lang="en-US" sz="1750" dirty="0"/>
          </a:p>
        </p:txBody>
      </p:sp>
      <p:pic>
        <p:nvPicPr>
          <p:cNvPr id="11" name="Image 3" descr="preencoded.png"/>
          <p:cNvPicPr>
            <a:picLocks noChangeAspect="1"/>
          </p:cNvPicPr>
          <p:nvPr/>
        </p:nvPicPr>
        <p:blipFill>
          <a:blip r:embed="rId6"/>
          <a:stretch>
            <a:fillRect/>
          </a:stretch>
        </p:blipFill>
        <p:spPr>
          <a:xfrm>
            <a:off x="7481768" y="3344347"/>
            <a:ext cx="555427" cy="555427"/>
          </a:xfrm>
          <a:prstGeom prst="rect">
            <a:avLst/>
          </a:prstGeom>
        </p:spPr>
      </p:pic>
      <p:sp>
        <p:nvSpPr>
          <p:cNvPr id="12" name="Text 6"/>
          <p:cNvSpPr/>
          <p:nvPr/>
        </p:nvSpPr>
        <p:spPr>
          <a:xfrm>
            <a:off x="7481768"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Pandas</a:t>
            </a:r>
            <a:endParaRPr lang="en-US" sz="2187" dirty="0"/>
          </a:p>
        </p:txBody>
      </p:sp>
      <p:sp>
        <p:nvSpPr>
          <p:cNvPr id="13" name="Text 7"/>
          <p:cNvSpPr/>
          <p:nvPr/>
        </p:nvSpPr>
        <p:spPr>
          <a:xfrm>
            <a:off x="7481768"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Data manipulation and analysis library for feature engineering and preprocessing.</a:t>
            </a:r>
            <a:endParaRPr lang="en-US" sz="1750" dirty="0"/>
          </a:p>
        </p:txBody>
      </p:sp>
      <p:pic>
        <p:nvPicPr>
          <p:cNvPr id="14" name="Image 4" descr="preencoded.png"/>
          <p:cNvPicPr>
            <a:picLocks noChangeAspect="1"/>
          </p:cNvPicPr>
          <p:nvPr/>
        </p:nvPicPr>
        <p:blipFill>
          <a:blip r:embed="rId7"/>
          <a:stretch>
            <a:fillRect/>
          </a:stretch>
        </p:blipFill>
        <p:spPr>
          <a:xfrm>
            <a:off x="10342602" y="3344347"/>
            <a:ext cx="555427" cy="555427"/>
          </a:xfrm>
          <a:prstGeom prst="rect">
            <a:avLst/>
          </a:prstGeom>
        </p:spPr>
      </p:pic>
      <p:sp>
        <p:nvSpPr>
          <p:cNvPr id="15" name="Text 8"/>
          <p:cNvSpPr/>
          <p:nvPr/>
        </p:nvSpPr>
        <p:spPr>
          <a:xfrm>
            <a:off x="10342602"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NumPy</a:t>
            </a:r>
            <a:endParaRPr lang="en-US" sz="2187" dirty="0"/>
          </a:p>
        </p:txBody>
      </p:sp>
      <p:sp>
        <p:nvSpPr>
          <p:cNvPr id="16" name="Text 9"/>
          <p:cNvSpPr/>
          <p:nvPr/>
        </p:nvSpPr>
        <p:spPr>
          <a:xfrm>
            <a:off x="10342602"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Numerical computing library for efficient matrix operations and data structures.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094065"/>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SVM Model Development and Optimization</a:t>
            </a:r>
            <a:endParaRPr lang="en-US" sz="4374" dirty="0"/>
          </a:p>
        </p:txBody>
      </p:sp>
      <p:sp>
        <p:nvSpPr>
          <p:cNvPr id="5" name="Shape 2"/>
          <p:cNvSpPr/>
          <p:nvPr/>
        </p:nvSpPr>
        <p:spPr>
          <a:xfrm>
            <a:off x="7293054" y="2927152"/>
            <a:ext cx="44410" cy="4208383"/>
          </a:xfrm>
          <a:prstGeom prst="roundRect">
            <a:avLst>
              <a:gd name="adj" fmla="val 225151"/>
            </a:avLst>
          </a:prstGeom>
          <a:solidFill>
            <a:srgbClr val="8D2424"/>
          </a:solidFill>
          <a:ln/>
        </p:spPr>
        <p:txBody>
          <a:bodyPr/>
          <a:lstStyle/>
          <a:p>
            <a:endParaRPr lang="en-IN"/>
          </a:p>
        </p:txBody>
      </p:sp>
      <p:sp>
        <p:nvSpPr>
          <p:cNvPr id="6" name="Shape 3"/>
          <p:cNvSpPr/>
          <p:nvPr/>
        </p:nvSpPr>
        <p:spPr>
          <a:xfrm>
            <a:off x="6287631" y="3328452"/>
            <a:ext cx="777597" cy="44410"/>
          </a:xfrm>
          <a:prstGeom prst="roundRect">
            <a:avLst>
              <a:gd name="adj" fmla="val 225151"/>
            </a:avLst>
          </a:prstGeom>
          <a:solidFill>
            <a:srgbClr val="8D2424"/>
          </a:solidFill>
          <a:ln/>
        </p:spPr>
        <p:txBody>
          <a:bodyPr/>
          <a:lstStyle/>
          <a:p>
            <a:endParaRPr lang="en-IN"/>
          </a:p>
        </p:txBody>
      </p:sp>
      <p:sp>
        <p:nvSpPr>
          <p:cNvPr id="7" name="Shape 4"/>
          <p:cNvSpPr/>
          <p:nvPr/>
        </p:nvSpPr>
        <p:spPr>
          <a:xfrm>
            <a:off x="7065228" y="3100745"/>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8" name="Text 5"/>
          <p:cNvSpPr/>
          <p:nvPr/>
        </p:nvSpPr>
        <p:spPr>
          <a:xfrm>
            <a:off x="7217152" y="3142417"/>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9" name="Text 6"/>
          <p:cNvSpPr/>
          <p:nvPr/>
        </p:nvSpPr>
        <p:spPr>
          <a:xfrm>
            <a:off x="2788206" y="3149322"/>
            <a:ext cx="3304937" cy="347186"/>
          </a:xfrm>
          <a:prstGeom prst="rect">
            <a:avLst/>
          </a:prstGeom>
          <a:noFill/>
          <a:ln/>
        </p:spPr>
        <p:txBody>
          <a:bodyPr wrap="none" rtlCol="0" anchor="t"/>
          <a:lstStyle/>
          <a:p>
            <a:pPr marL="0" indent="0" algn="r">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Data Preprocessing</a:t>
            </a:r>
            <a:endParaRPr lang="en-US" sz="2187" dirty="0"/>
          </a:p>
        </p:txBody>
      </p:sp>
      <p:sp>
        <p:nvSpPr>
          <p:cNvPr id="10" name="Text 7"/>
          <p:cNvSpPr/>
          <p:nvPr/>
        </p:nvSpPr>
        <p:spPr>
          <a:xfrm>
            <a:off x="1760220" y="3629739"/>
            <a:ext cx="4332923" cy="710803"/>
          </a:xfrm>
          <a:prstGeom prst="rect">
            <a:avLst/>
          </a:prstGeom>
          <a:noFill/>
          <a:ln/>
        </p:spPr>
        <p:txBody>
          <a:bodyPr wrap="square" rtlCol="0" anchor="t"/>
          <a:lstStyle/>
          <a:p>
            <a:pPr marL="0" indent="0" algn="r">
              <a:lnSpc>
                <a:spcPts val="2799"/>
              </a:lnSpc>
              <a:buNone/>
            </a:pPr>
            <a:r>
              <a:rPr lang="en-US" sz="1750" dirty="0">
                <a:solidFill>
                  <a:srgbClr val="FFE5E5"/>
                </a:solidFill>
                <a:latin typeface="DM Sans" pitchFamily="34" charset="0"/>
                <a:ea typeface="DM Sans" pitchFamily="34" charset="-122"/>
                <a:cs typeface="DM Sans" pitchFamily="34" charset="-120"/>
              </a:rPr>
              <a:t>Cleaning, scaling, and transforming the dataset for optimal model performance.</a:t>
            </a:r>
            <a:endParaRPr lang="en-US" sz="1750" dirty="0"/>
          </a:p>
        </p:txBody>
      </p:sp>
      <p:sp>
        <p:nvSpPr>
          <p:cNvPr id="11" name="Shape 8"/>
          <p:cNvSpPr/>
          <p:nvPr/>
        </p:nvSpPr>
        <p:spPr>
          <a:xfrm>
            <a:off x="7565172" y="4439305"/>
            <a:ext cx="777597" cy="44410"/>
          </a:xfrm>
          <a:prstGeom prst="roundRect">
            <a:avLst>
              <a:gd name="adj" fmla="val 225151"/>
            </a:avLst>
          </a:prstGeom>
          <a:solidFill>
            <a:srgbClr val="8D2424"/>
          </a:solidFill>
          <a:ln/>
        </p:spPr>
        <p:txBody>
          <a:bodyPr/>
          <a:lstStyle/>
          <a:p>
            <a:endParaRPr lang="en-IN"/>
          </a:p>
        </p:txBody>
      </p:sp>
      <p:sp>
        <p:nvSpPr>
          <p:cNvPr id="12" name="Shape 9"/>
          <p:cNvSpPr/>
          <p:nvPr/>
        </p:nvSpPr>
        <p:spPr>
          <a:xfrm>
            <a:off x="7065228" y="4211598"/>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3" name="Text 10"/>
          <p:cNvSpPr/>
          <p:nvPr/>
        </p:nvSpPr>
        <p:spPr>
          <a:xfrm>
            <a:off x="7175956" y="4253270"/>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4" name="Text 11"/>
          <p:cNvSpPr/>
          <p:nvPr/>
        </p:nvSpPr>
        <p:spPr>
          <a:xfrm>
            <a:off x="8537258" y="4260175"/>
            <a:ext cx="3981331"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Hyperparameter Tuning</a:t>
            </a:r>
            <a:endParaRPr lang="en-US" sz="2187" dirty="0"/>
          </a:p>
        </p:txBody>
      </p:sp>
      <p:sp>
        <p:nvSpPr>
          <p:cNvPr id="15" name="Text 12"/>
          <p:cNvSpPr/>
          <p:nvPr/>
        </p:nvSpPr>
        <p:spPr>
          <a:xfrm>
            <a:off x="8537258" y="4740593"/>
            <a:ext cx="4332923" cy="1066205"/>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Systematically adjusting kernel, regularization, and other parameters to improve accuracy.</a:t>
            </a:r>
            <a:endParaRPr lang="en-US" sz="1750" dirty="0"/>
          </a:p>
        </p:txBody>
      </p:sp>
      <p:sp>
        <p:nvSpPr>
          <p:cNvPr id="16" name="Shape 13"/>
          <p:cNvSpPr/>
          <p:nvPr/>
        </p:nvSpPr>
        <p:spPr>
          <a:xfrm>
            <a:off x="6287631" y="5545872"/>
            <a:ext cx="777597" cy="44410"/>
          </a:xfrm>
          <a:prstGeom prst="roundRect">
            <a:avLst>
              <a:gd name="adj" fmla="val 225151"/>
            </a:avLst>
          </a:prstGeom>
          <a:solidFill>
            <a:srgbClr val="8D2424"/>
          </a:solidFill>
          <a:ln/>
        </p:spPr>
        <p:txBody>
          <a:bodyPr/>
          <a:lstStyle/>
          <a:p>
            <a:endParaRPr lang="en-IN"/>
          </a:p>
        </p:txBody>
      </p:sp>
      <p:sp>
        <p:nvSpPr>
          <p:cNvPr id="17" name="Shape 14"/>
          <p:cNvSpPr/>
          <p:nvPr/>
        </p:nvSpPr>
        <p:spPr>
          <a:xfrm>
            <a:off x="7065228" y="5318165"/>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8" name="Text 15"/>
          <p:cNvSpPr/>
          <p:nvPr/>
        </p:nvSpPr>
        <p:spPr>
          <a:xfrm>
            <a:off x="7168336" y="5359837"/>
            <a:ext cx="29360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3</a:t>
            </a:r>
            <a:endParaRPr lang="en-US" sz="2624" dirty="0"/>
          </a:p>
        </p:txBody>
      </p:sp>
      <p:sp>
        <p:nvSpPr>
          <p:cNvPr id="19" name="Text 16"/>
          <p:cNvSpPr/>
          <p:nvPr/>
        </p:nvSpPr>
        <p:spPr>
          <a:xfrm>
            <a:off x="3273743" y="5366742"/>
            <a:ext cx="2819400" cy="347186"/>
          </a:xfrm>
          <a:prstGeom prst="rect">
            <a:avLst/>
          </a:prstGeom>
          <a:noFill/>
          <a:ln/>
        </p:spPr>
        <p:txBody>
          <a:bodyPr wrap="none" rtlCol="0" anchor="t"/>
          <a:lstStyle/>
          <a:p>
            <a:pPr marL="0" indent="0" algn="r">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Model Evaluation</a:t>
            </a:r>
            <a:endParaRPr lang="en-US" sz="2187" dirty="0"/>
          </a:p>
        </p:txBody>
      </p:sp>
      <p:sp>
        <p:nvSpPr>
          <p:cNvPr id="20" name="Text 17"/>
          <p:cNvSpPr/>
          <p:nvPr/>
        </p:nvSpPr>
        <p:spPr>
          <a:xfrm>
            <a:off x="1760220" y="5847159"/>
            <a:ext cx="4332923" cy="1066205"/>
          </a:xfrm>
          <a:prstGeom prst="rect">
            <a:avLst/>
          </a:prstGeom>
          <a:noFill/>
          <a:ln/>
        </p:spPr>
        <p:txBody>
          <a:bodyPr wrap="square" rtlCol="0" anchor="t"/>
          <a:lstStyle/>
          <a:p>
            <a:pPr marL="0" indent="0" algn="r">
              <a:lnSpc>
                <a:spcPts val="2799"/>
              </a:lnSpc>
              <a:buNone/>
            </a:pPr>
            <a:r>
              <a:rPr lang="en-US" sz="1750" dirty="0">
                <a:solidFill>
                  <a:srgbClr val="FFE5E5"/>
                </a:solidFill>
                <a:latin typeface="DM Sans" pitchFamily="34" charset="0"/>
                <a:ea typeface="DM Sans" pitchFamily="34" charset="-122"/>
                <a:cs typeface="DM Sans" pitchFamily="34" charset="-120"/>
              </a:rPr>
              <a:t>Assessing the SVM model's performance using metrics like precision, recall, and F1-score.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TotalTime>
  <Words>687</Words>
  <Application>Microsoft Office PowerPoint</Application>
  <PresentationFormat>Custom</PresentationFormat>
  <Paragraphs>142</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Dela Gothic One</vt:lpstr>
      <vt:lpstr>Arial</vt:lpstr>
      <vt:lpstr>Calibri</vt:lpstr>
      <vt:lpstr>DM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Sachin Lohar</cp:lastModifiedBy>
  <cp:revision>82</cp:revision>
  <dcterms:created xsi:type="dcterms:W3CDTF">2024-04-21T16:07:58Z</dcterms:created>
  <dcterms:modified xsi:type="dcterms:W3CDTF">2024-05-01T05:53:43Z</dcterms:modified>
</cp:coreProperties>
</file>